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6.jpg" ContentType="image/jpg"/>
  <Override PartName="/ppt/media/image29.jpg" ContentType="image/jpg"/>
  <Override PartName="/ppt/media/image30.jpg" ContentType="image/jpg"/>
  <Override PartName="/ppt/media/image31.jpg" ContentType="image/jpg"/>
  <Override PartName="/ppt/media/image32.jpg" ContentType="image/jpg"/>
  <Override PartName="/ppt/media/image34.jpg" ContentType="image/jpg"/>
  <Override PartName="/ppt/media/image35.jpg" ContentType="image/jpg"/>
  <Override PartName="/ppt/media/image36.jpg" ContentType="image/jpg"/>
  <Override PartName="/ppt/media/image38.jpg" ContentType="image/jpg"/>
  <Override PartName="/ppt/media/image39.jpg" ContentType="image/jpg"/>
  <Override PartName="/ppt/media/image40.jpg" ContentType="image/jpg"/>
  <Override PartName="/ppt/media/image42.jpg" ContentType="image/jpg"/>
  <Override PartName="/ppt/media/image43.jpg" ContentType="image/jpg"/>
  <Override PartName="/ppt/media/image45.jpg" ContentType="image/jpg"/>
  <Override PartName="/ppt/media/image47.jpg" ContentType="image/jpg"/>
  <Override PartName="/ppt/media/image49.jpg" ContentType="image/jpg"/>
  <Override PartName="/ppt/media/image51.jpg" ContentType="image/jpg"/>
  <Override PartName="/ppt/media/image54.jpg" ContentType="image/jpg"/>
  <Override PartName="/ppt/media/image55.jpg" ContentType="image/jpg"/>
  <Override PartName="/ppt/media/image56.jpg" ContentType="image/jpg"/>
  <Override PartName="/ppt/media/image57.jpg" ContentType="image/jpg"/>
  <Override PartName="/ppt/media/image61.jpg" ContentType="image/jpg"/>
  <Override PartName="/ppt/media/image62.jpg" ContentType="image/jpg"/>
  <Override PartName="/ppt/media/image63.jpg" ContentType="image/jpg"/>
  <Override PartName="/ppt/media/image65.jpg" ContentType="image/jpg"/>
  <Override PartName="/ppt/media/image66.jpg" ContentType="image/jpg"/>
  <Override PartName="/ppt/media/image68.jpg" ContentType="image/jpg"/>
  <Override PartName="/ppt/media/image69.jpg" ContentType="image/jpg"/>
  <Override PartName="/ppt/media/image70.jpg" ContentType="image/jpg"/>
  <Override PartName="/ppt/media/image71.jpg" ContentType="image/jpg"/>
  <Override PartName="/ppt/media/image7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9"/>
  </p:notesMasterIdLst>
  <p:sldIdLst>
    <p:sldId id="290" r:id="rId3"/>
    <p:sldId id="291" r:id="rId4"/>
    <p:sldId id="296" r:id="rId5"/>
    <p:sldId id="292" r:id="rId6"/>
    <p:sldId id="283" r:id="rId7"/>
    <p:sldId id="270" r:id="rId8"/>
    <p:sldId id="295" r:id="rId9"/>
    <p:sldId id="294" r:id="rId10"/>
    <p:sldId id="287" r:id="rId11"/>
    <p:sldId id="298" r:id="rId12"/>
    <p:sldId id="274" r:id="rId13"/>
    <p:sldId id="273" r:id="rId14"/>
    <p:sldId id="297" r:id="rId15"/>
    <p:sldId id="289" r:id="rId16"/>
    <p:sldId id="257"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948"/>
    <a:srgbClr val="58595B"/>
    <a:srgbClr val="001871"/>
    <a:srgbClr val="840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6588"/>
    <p:restoredTop sz="97887"/>
  </p:normalViewPr>
  <p:slideViewPr>
    <p:cSldViewPr snapToGrid="0" snapToObjects="1">
      <p:cViewPr varScale="1">
        <p:scale>
          <a:sx n="67" d="100"/>
          <a:sy n="67" d="100"/>
        </p:scale>
        <p:origin x="9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488BA-F58A-44C4-98C5-1A3B0C3ACA3D}" type="datetimeFigureOut">
              <a:rPr lang="en-GB" smtClean="0"/>
              <a:t>13/07/2021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A0803-202C-44E3-8B15-9234D8BF085D}" type="slidenum">
              <a:rPr lang="en-GB" smtClean="0"/>
              <a:t>‹#›</a:t>
            </a:fld>
            <a:endParaRPr lang="en-GB"/>
          </a:p>
        </p:txBody>
      </p:sp>
    </p:spTree>
    <p:extLst>
      <p:ext uri="{BB962C8B-B14F-4D97-AF65-F5344CB8AC3E}">
        <p14:creationId xmlns:p14="http://schemas.microsoft.com/office/powerpoint/2010/main" val="287088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F433-BAF6-CE4E-BCDE-50E05897AC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516" r="44182"/>
          <a:stretch/>
        </p:blipFill>
        <p:spPr>
          <a:xfrm>
            <a:off x="0" y="1050867"/>
            <a:ext cx="6439711" cy="5807133"/>
          </a:xfrm>
          <a:prstGeom prst="rect">
            <a:avLst/>
          </a:prstGeom>
        </p:spPr>
      </p:pic>
      <p:sp>
        <p:nvSpPr>
          <p:cNvPr id="3" name="Subtitle 2">
            <a:extLst>
              <a:ext uri="{FF2B5EF4-FFF2-40B4-BE49-F238E27FC236}">
                <a16:creationId xmlns:a16="http://schemas.microsoft.com/office/drawing/2014/main" id="{ECFF4750-6D7F-1A4E-9B10-4FAE88008144}"/>
              </a:ext>
            </a:extLst>
          </p:cNvPr>
          <p:cNvSpPr>
            <a:spLocks noGrp="1"/>
          </p:cNvSpPr>
          <p:nvPr>
            <p:ph type="subTitle" idx="1" hasCustomPrompt="1"/>
          </p:nvPr>
        </p:nvSpPr>
        <p:spPr>
          <a:xfrm>
            <a:off x="5995481" y="3891085"/>
            <a:ext cx="3907748" cy="40011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4" name="Date Placeholder 3">
            <a:extLst>
              <a:ext uri="{FF2B5EF4-FFF2-40B4-BE49-F238E27FC236}">
                <a16:creationId xmlns:a16="http://schemas.microsoft.com/office/drawing/2014/main" id="{A80C9F18-56A5-2441-8BA3-21A9F682BDF0}"/>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01EB6F99-6D71-4141-85D9-347D97FED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795FE-204B-4E4F-9116-2EBAECBD272F}"/>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2" name="Title 1">
            <a:extLst>
              <a:ext uri="{FF2B5EF4-FFF2-40B4-BE49-F238E27FC236}">
                <a16:creationId xmlns:a16="http://schemas.microsoft.com/office/drawing/2014/main" id="{1831B005-EFC7-024A-BBE0-D893B00F38CF}"/>
              </a:ext>
            </a:extLst>
          </p:cNvPr>
          <p:cNvSpPr>
            <a:spLocks noGrp="1"/>
          </p:cNvSpPr>
          <p:nvPr>
            <p:ph type="ctrTitle" hasCustomPrompt="1"/>
          </p:nvPr>
        </p:nvSpPr>
        <p:spPr>
          <a:xfrm>
            <a:off x="5931203" y="2721033"/>
            <a:ext cx="5546341" cy="1117108"/>
          </a:xfrm>
        </p:spPr>
        <p:txBody>
          <a:bodyPr anchor="b"/>
          <a:lstStyle>
            <a:lvl1pPr algn="l">
              <a:defRPr sz="3600">
                <a:solidFill>
                  <a:srgbClr val="58595B"/>
                </a:solidFill>
              </a:defRPr>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6A2135EF-1C95-8A42-A5EC-C37A2BA7C7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59654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BAF512-049C-E144-8ABC-40F6E5766730}"/>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4" name="Footer Placeholder 3">
            <a:extLst>
              <a:ext uri="{FF2B5EF4-FFF2-40B4-BE49-F238E27FC236}">
                <a16:creationId xmlns:a16="http://schemas.microsoft.com/office/drawing/2014/main" id="{338E65E7-003D-334B-9DC6-0ED2B3A04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0413-C0AB-E74D-8230-93A43409D611}"/>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7" name="Picture 6">
            <a:extLst>
              <a:ext uri="{FF2B5EF4-FFF2-40B4-BE49-F238E27FC236}">
                <a16:creationId xmlns:a16="http://schemas.microsoft.com/office/drawing/2014/main" id="{20D76182-4B84-5F41-99A6-44B9F302F0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TextBox 2">
            <a:extLst>
              <a:ext uri="{FF2B5EF4-FFF2-40B4-BE49-F238E27FC236}">
                <a16:creationId xmlns:a16="http://schemas.microsoft.com/office/drawing/2014/main" id="{18B65299-C31B-234C-A51D-4DA00289400D}"/>
              </a:ext>
            </a:extLst>
          </p:cNvPr>
          <p:cNvSpPr txBox="1"/>
          <p:nvPr userDrawn="1"/>
        </p:nvSpPr>
        <p:spPr>
          <a:xfrm>
            <a:off x="3773229" y="2636938"/>
            <a:ext cx="4316651" cy="18466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dirty="0">
                <a:solidFill>
                  <a:srgbClr val="840416"/>
                </a:solidFill>
                <a:latin typeface="Helvetica Neue"/>
              </a:rPr>
              <a:t>Thank You</a:t>
            </a:r>
          </a:p>
          <a:p>
            <a:r>
              <a:rPr lang="en-GB" sz="4800" b="1" dirty="0" err="1">
                <a:solidFill>
                  <a:srgbClr val="001871"/>
                </a:solidFill>
                <a:latin typeface="Helvetica Neue"/>
              </a:rPr>
              <a:t>Terima</a:t>
            </a:r>
            <a:r>
              <a:rPr lang="en-GB" sz="4800" b="1" dirty="0">
                <a:solidFill>
                  <a:srgbClr val="001871"/>
                </a:solidFill>
                <a:latin typeface="Helvetica Neue"/>
              </a:rPr>
              <a:t> Kasih</a:t>
            </a:r>
            <a:endParaRPr lang="en-US" sz="4800" dirty="0"/>
          </a:p>
          <a:p>
            <a:endParaRPr lang="en-US" dirty="0"/>
          </a:p>
        </p:txBody>
      </p:sp>
      <p:pic>
        <p:nvPicPr>
          <p:cNvPr id="8" name="Picture 7">
            <a:extLst>
              <a:ext uri="{FF2B5EF4-FFF2-40B4-BE49-F238E27FC236}">
                <a16:creationId xmlns:a16="http://schemas.microsoft.com/office/drawing/2014/main" id="{B1D73D51-2393-4546-BCB8-C3EF5F802B47}"/>
              </a:ext>
            </a:extLst>
          </p:cNvPr>
          <p:cNvPicPr>
            <a:picLocks noChangeAspect="1"/>
          </p:cNvPicPr>
          <p:nvPr userDrawn="1"/>
        </p:nvPicPr>
        <p:blipFill>
          <a:blip r:embed="rId3"/>
          <a:stretch>
            <a:fillRect/>
          </a:stretch>
        </p:blipFill>
        <p:spPr>
          <a:xfrm>
            <a:off x="3699" y="0"/>
            <a:ext cx="12184602" cy="6858000"/>
          </a:xfrm>
          <a:prstGeom prst="rect">
            <a:avLst/>
          </a:prstGeom>
        </p:spPr>
      </p:pic>
    </p:spTree>
    <p:extLst>
      <p:ext uri="{BB962C8B-B14F-4D97-AF65-F5344CB8AC3E}">
        <p14:creationId xmlns:p14="http://schemas.microsoft.com/office/powerpoint/2010/main" val="351634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ADF433-BAF6-CE4E-BCDE-50E05897AC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516" r="44182"/>
          <a:stretch/>
        </p:blipFill>
        <p:spPr>
          <a:xfrm>
            <a:off x="0" y="1050867"/>
            <a:ext cx="6439711" cy="5807133"/>
          </a:xfrm>
          <a:prstGeom prst="rect">
            <a:avLst/>
          </a:prstGeom>
        </p:spPr>
      </p:pic>
      <p:sp>
        <p:nvSpPr>
          <p:cNvPr id="3" name="Subtitle 2">
            <a:extLst>
              <a:ext uri="{FF2B5EF4-FFF2-40B4-BE49-F238E27FC236}">
                <a16:creationId xmlns:a16="http://schemas.microsoft.com/office/drawing/2014/main" id="{ECFF4750-6D7F-1A4E-9B10-4FAE88008144}"/>
              </a:ext>
            </a:extLst>
          </p:cNvPr>
          <p:cNvSpPr>
            <a:spLocks noGrp="1"/>
          </p:cNvSpPr>
          <p:nvPr>
            <p:ph type="subTitle" idx="1" hasCustomPrompt="1"/>
          </p:nvPr>
        </p:nvSpPr>
        <p:spPr>
          <a:xfrm>
            <a:off x="5995481" y="3891085"/>
            <a:ext cx="3907748" cy="40011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4" name="Date Placeholder 3">
            <a:extLst>
              <a:ext uri="{FF2B5EF4-FFF2-40B4-BE49-F238E27FC236}">
                <a16:creationId xmlns:a16="http://schemas.microsoft.com/office/drawing/2014/main" id="{A80C9F18-56A5-2441-8BA3-21A9F682BDF0}"/>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01EB6F99-6D71-4141-85D9-347D97FED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795FE-204B-4E4F-9116-2EBAECBD272F}"/>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5801B5C2-24F6-BC47-90B4-2AB7AB2CF8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8654" y="146365"/>
            <a:ext cx="2356556" cy="1325563"/>
          </a:xfrm>
          <a:prstGeom prst="rect">
            <a:avLst/>
          </a:prstGeom>
        </p:spPr>
      </p:pic>
      <p:sp>
        <p:nvSpPr>
          <p:cNvPr id="2" name="Title 1">
            <a:extLst>
              <a:ext uri="{FF2B5EF4-FFF2-40B4-BE49-F238E27FC236}">
                <a16:creationId xmlns:a16="http://schemas.microsoft.com/office/drawing/2014/main" id="{1831B005-EFC7-024A-BBE0-D893B00F38CF}"/>
              </a:ext>
            </a:extLst>
          </p:cNvPr>
          <p:cNvSpPr>
            <a:spLocks noGrp="1"/>
          </p:cNvSpPr>
          <p:nvPr>
            <p:ph type="ctrTitle" hasCustomPrompt="1"/>
          </p:nvPr>
        </p:nvSpPr>
        <p:spPr>
          <a:xfrm>
            <a:off x="5931203" y="2721033"/>
            <a:ext cx="5546341" cy="1117108"/>
          </a:xfrm>
        </p:spPr>
        <p:txBody>
          <a:bodyPr anchor="b"/>
          <a:lstStyle>
            <a:lvl1pPr algn="l">
              <a:defRPr sz="3600">
                <a:solidFill>
                  <a:srgbClr val="58595B"/>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05284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DE8F1-4393-484D-942E-C0AD0B0C3557}"/>
              </a:ext>
            </a:extLst>
          </p:cNvPr>
          <p:cNvSpPr/>
          <p:nvPr userDrawn="1"/>
        </p:nvSpPr>
        <p:spPr>
          <a:xfrm>
            <a:off x="0" y="0"/>
            <a:ext cx="12192000" cy="6927574"/>
          </a:xfrm>
          <a:prstGeom prst="rect">
            <a:avLst/>
          </a:prstGeom>
          <a:solidFill>
            <a:srgbClr val="840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705552A-97D6-0F4B-9556-6B9CEF9BC074}"/>
              </a:ext>
            </a:extLst>
          </p:cNvPr>
          <p:cNvSpPr>
            <a:spLocks noGrp="1"/>
          </p:cNvSpPr>
          <p:nvPr>
            <p:ph type="body" sz="quarter" idx="13" hasCustomPrompt="1"/>
          </p:nvPr>
        </p:nvSpPr>
        <p:spPr>
          <a:xfrm>
            <a:off x="9211313" y="4295893"/>
            <a:ext cx="2306786" cy="2492375"/>
          </a:xfrm>
        </p:spPr>
        <p:txBody>
          <a:bodyPr>
            <a:normAutofit/>
          </a:bodyPr>
          <a:lstStyle>
            <a:lvl1pPr marL="0" indent="0">
              <a:buNone/>
              <a:defRPr sz="15000" b="1">
                <a:solidFill>
                  <a:schemeClr val="bg1"/>
                </a:solidFill>
              </a:defRPr>
            </a:lvl1pPr>
          </a:lstStyle>
          <a:p>
            <a:pPr lvl="0"/>
            <a:r>
              <a:rPr lang="en-GB" dirty="0"/>
              <a:t>02</a:t>
            </a:r>
            <a:endParaRPr lang="en-US" dirty="0"/>
          </a:p>
        </p:txBody>
      </p:sp>
      <p:pic>
        <p:nvPicPr>
          <p:cNvPr id="7" name="Picture 6">
            <a:extLst>
              <a:ext uri="{FF2B5EF4-FFF2-40B4-BE49-F238E27FC236}">
                <a16:creationId xmlns:a16="http://schemas.microsoft.com/office/drawing/2014/main" id="{DF9A6416-F6E5-8F42-8DE0-F28EFB77A74A}"/>
              </a:ext>
            </a:extLst>
          </p:cNvPr>
          <p:cNvPicPr>
            <a:picLocks noChangeAspect="1"/>
          </p:cNvPicPr>
          <p:nvPr userDrawn="1"/>
        </p:nvPicPr>
        <p:blipFill>
          <a:blip r:embed="rId2">
            <a:alphaModFix amt="50000"/>
          </a:blip>
          <a:stretch>
            <a:fillRect/>
          </a:stretch>
        </p:blipFill>
        <p:spPr>
          <a:xfrm rot="2401937">
            <a:off x="7434262" y="3018209"/>
            <a:ext cx="5867400" cy="5689600"/>
          </a:xfrm>
          <a:prstGeom prst="rect">
            <a:avLst/>
          </a:prstGeom>
        </p:spPr>
      </p:pic>
      <p:sp>
        <p:nvSpPr>
          <p:cNvPr id="11" name="Subtitle 2">
            <a:extLst>
              <a:ext uri="{FF2B5EF4-FFF2-40B4-BE49-F238E27FC236}">
                <a16:creationId xmlns:a16="http://schemas.microsoft.com/office/drawing/2014/main" id="{F5260078-B373-544E-A864-ED0519B89A57}"/>
              </a:ext>
            </a:extLst>
          </p:cNvPr>
          <p:cNvSpPr>
            <a:spLocks noGrp="1"/>
          </p:cNvSpPr>
          <p:nvPr>
            <p:ph type="subTitle" idx="1" hasCustomPrompt="1"/>
          </p:nvPr>
        </p:nvSpPr>
        <p:spPr>
          <a:xfrm>
            <a:off x="731521" y="1422841"/>
            <a:ext cx="3907748" cy="40011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2" name="Title 1">
            <a:extLst>
              <a:ext uri="{FF2B5EF4-FFF2-40B4-BE49-F238E27FC236}">
                <a16:creationId xmlns:a16="http://schemas.microsoft.com/office/drawing/2014/main" id="{EE1591E7-01B1-4642-9A92-A6A30CD5D69D}"/>
              </a:ext>
            </a:extLst>
          </p:cNvPr>
          <p:cNvSpPr>
            <a:spLocks noGrp="1"/>
          </p:cNvSpPr>
          <p:nvPr>
            <p:ph type="title" hasCustomPrompt="1"/>
          </p:nvPr>
        </p:nvSpPr>
        <p:spPr>
          <a:xfrm>
            <a:off x="731521" y="689762"/>
            <a:ext cx="10515600" cy="733079"/>
          </a:xfrm>
        </p:spPr>
        <p:txBody>
          <a:bodyPr/>
          <a:lstStyle>
            <a:lvl1pPr>
              <a:defRPr>
                <a:solidFill>
                  <a:schemeClr val="bg1"/>
                </a:solidFill>
              </a:defRPr>
            </a:lvl1pPr>
          </a:lstStyle>
          <a:p>
            <a:r>
              <a:rPr lang="en-GB" dirty="0"/>
              <a:t>Click to add section title</a:t>
            </a:r>
            <a:endParaRPr lang="en-US" dirty="0"/>
          </a:p>
        </p:txBody>
      </p:sp>
      <p:sp>
        <p:nvSpPr>
          <p:cNvPr id="3" name="Date Placeholder 2">
            <a:extLst>
              <a:ext uri="{FF2B5EF4-FFF2-40B4-BE49-F238E27FC236}">
                <a16:creationId xmlns:a16="http://schemas.microsoft.com/office/drawing/2014/main" id="{86437365-AA18-5E4C-B86C-59A45CB94D61}"/>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4" name="Footer Placeholder 3">
            <a:extLst>
              <a:ext uri="{FF2B5EF4-FFF2-40B4-BE49-F238E27FC236}">
                <a16:creationId xmlns:a16="http://schemas.microsoft.com/office/drawing/2014/main" id="{3A40F509-2965-2E48-8558-497224486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0279A-735C-D043-9C40-72C584953FB2}"/>
              </a:ext>
            </a:extLst>
          </p:cNvPr>
          <p:cNvSpPr>
            <a:spLocks noGrp="1"/>
          </p:cNvSpPr>
          <p:nvPr>
            <p:ph type="sldNum" sz="quarter" idx="12"/>
          </p:nvPr>
        </p:nvSpPr>
        <p:spPr/>
        <p:txBody>
          <a:bodyPr/>
          <a:lstStyle/>
          <a:p>
            <a:fld id="{32D0D1D9-6661-2748-A276-EE493F4E5BA0}" type="slidenum">
              <a:rPr lang="en-US" smtClean="0"/>
              <a:t>‹#›</a:t>
            </a:fld>
            <a:endParaRPr lang="en-US"/>
          </a:p>
        </p:txBody>
      </p:sp>
    </p:spTree>
    <p:extLst>
      <p:ext uri="{BB962C8B-B14F-4D97-AF65-F5344CB8AC3E}">
        <p14:creationId xmlns:p14="http://schemas.microsoft.com/office/powerpoint/2010/main" val="305482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479667-46A0-A145-AE11-39EEF72FF486}"/>
              </a:ext>
            </a:extLst>
          </p:cNvPr>
          <p:cNvPicPr>
            <a:picLocks noChangeAspect="1"/>
          </p:cNvPicPr>
          <p:nvPr userDrawn="1"/>
        </p:nvPicPr>
        <p:blipFill>
          <a:blip r:embed="rId2">
            <a:alphaModFix amt="20000"/>
          </a:blip>
          <a:stretch>
            <a:fillRect/>
          </a:stretch>
        </p:blipFill>
        <p:spPr>
          <a:xfrm rot="3104262">
            <a:off x="9258299" y="4920839"/>
            <a:ext cx="5867400" cy="5689600"/>
          </a:xfrm>
          <a:prstGeom prst="rect">
            <a:avLst/>
          </a:prstGeom>
        </p:spPr>
      </p:pic>
      <p:sp>
        <p:nvSpPr>
          <p:cNvPr id="4" name="Text Placeholder 3">
            <a:extLst>
              <a:ext uri="{FF2B5EF4-FFF2-40B4-BE49-F238E27FC236}">
                <a16:creationId xmlns:a16="http://schemas.microsoft.com/office/drawing/2014/main" id="{DAA24DB5-85A5-4546-82FD-D953B16A67D2}"/>
              </a:ext>
            </a:extLst>
          </p:cNvPr>
          <p:cNvSpPr>
            <a:spLocks noGrp="1"/>
          </p:cNvSpPr>
          <p:nvPr>
            <p:ph type="body" sz="half" idx="2" hasCustomPrompt="1"/>
          </p:nvPr>
        </p:nvSpPr>
        <p:spPr>
          <a:xfrm>
            <a:off x="1048719" y="2057400"/>
            <a:ext cx="10094562"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copy</a:t>
            </a:r>
          </a:p>
        </p:txBody>
      </p:sp>
      <p:sp>
        <p:nvSpPr>
          <p:cNvPr id="19" name="Text Placeholder 18">
            <a:extLst>
              <a:ext uri="{FF2B5EF4-FFF2-40B4-BE49-F238E27FC236}">
                <a16:creationId xmlns:a16="http://schemas.microsoft.com/office/drawing/2014/main" id="{F3A86D2C-5229-6545-9C81-88803E75EEC3}"/>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2" name="Title 1">
            <a:extLst>
              <a:ext uri="{FF2B5EF4-FFF2-40B4-BE49-F238E27FC236}">
                <a16:creationId xmlns:a16="http://schemas.microsoft.com/office/drawing/2014/main" id="{39810FA8-0FBE-FC41-9CCA-291D9996F852}"/>
              </a:ext>
            </a:extLst>
          </p:cNvPr>
          <p:cNvSpPr>
            <a:spLocks noGrp="1"/>
          </p:cNvSpPr>
          <p:nvPr>
            <p:ph type="title"/>
          </p:nvPr>
        </p:nvSpPr>
        <p:spPr>
          <a:xfrm>
            <a:off x="1053932" y="681924"/>
            <a:ext cx="2992353" cy="536069"/>
          </a:xfrm>
        </p:spPr>
        <p:txBody>
          <a:bodyPr anchor="b"/>
          <a:lstStyle>
            <a:lvl1pPr>
              <a:defRPr sz="3200"/>
            </a:lvl1pPr>
          </a:lstStyle>
          <a:p>
            <a:r>
              <a:rPr lang="en-GB" dirty="0"/>
              <a:t>Click to edit</a:t>
            </a:r>
            <a:endParaRPr lang="en-US" dirty="0"/>
          </a:p>
        </p:txBody>
      </p:sp>
      <p:sp>
        <p:nvSpPr>
          <p:cNvPr id="5" name="Date Placeholder 4">
            <a:extLst>
              <a:ext uri="{FF2B5EF4-FFF2-40B4-BE49-F238E27FC236}">
                <a16:creationId xmlns:a16="http://schemas.microsoft.com/office/drawing/2014/main" id="{0DB2040F-982A-7E48-8CA5-2A99E138E3AB}"/>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6" name="Footer Placeholder 5">
            <a:extLst>
              <a:ext uri="{FF2B5EF4-FFF2-40B4-BE49-F238E27FC236}">
                <a16:creationId xmlns:a16="http://schemas.microsoft.com/office/drawing/2014/main" id="{EAA03590-F880-5C4B-9FD6-6EF15DD04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EAFCF-68A7-5A45-88BA-11E19382036B}"/>
              </a:ext>
            </a:extLst>
          </p:cNvPr>
          <p:cNvSpPr>
            <a:spLocks noGrp="1"/>
          </p:cNvSpPr>
          <p:nvPr>
            <p:ph type="sldNum" sz="quarter" idx="12"/>
          </p:nvPr>
        </p:nvSpPr>
        <p:spPr/>
        <p:txBody>
          <a:bodyPr/>
          <a:lstStyle/>
          <a:p>
            <a:fld id="{32D0D1D9-6661-2748-A276-EE493F4E5BA0}" type="slidenum">
              <a:rPr lang="en-US" smtClean="0"/>
              <a:t>‹#›</a:t>
            </a:fld>
            <a:endParaRPr lang="en-US"/>
          </a:p>
        </p:txBody>
      </p:sp>
      <p:cxnSp>
        <p:nvCxnSpPr>
          <p:cNvPr id="8" name="Straight Arrow Connector 7">
            <a:extLst>
              <a:ext uri="{FF2B5EF4-FFF2-40B4-BE49-F238E27FC236}">
                <a16:creationId xmlns:a16="http://schemas.microsoft.com/office/drawing/2014/main" id="{3F53F89F-A379-4945-A06A-E6DC427A0D31}"/>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B4FC4B3-0F5A-4B4B-9EBD-053247C132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Tree>
    <p:extLst>
      <p:ext uri="{BB962C8B-B14F-4D97-AF65-F5344CB8AC3E}">
        <p14:creationId xmlns:p14="http://schemas.microsoft.com/office/powerpoint/2010/main" val="297704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Column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359DC7-7143-754E-8BC1-64DC871E966D}"/>
              </a:ext>
            </a:extLst>
          </p:cNvPr>
          <p:cNvSpPr>
            <a:spLocks noGrp="1"/>
          </p:cNvSpPr>
          <p:nvPr>
            <p:ph type="body" sz="quarter" idx="14" hasCustomPrompt="1"/>
          </p:nvPr>
        </p:nvSpPr>
        <p:spPr>
          <a:xfrm>
            <a:off x="1055688"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 name="Title 1">
            <a:extLst>
              <a:ext uri="{FF2B5EF4-FFF2-40B4-BE49-F238E27FC236}">
                <a16:creationId xmlns:a16="http://schemas.microsoft.com/office/drawing/2014/main" id="{655398FE-4498-6549-A58E-9B0FBC27B18D}"/>
              </a:ext>
            </a:extLst>
          </p:cNvPr>
          <p:cNvSpPr>
            <a:spLocks noGrp="1"/>
          </p:cNvSpPr>
          <p:nvPr>
            <p:ph type="title" hasCustomPrompt="1"/>
          </p:nvPr>
        </p:nvSpPr>
        <p:spPr>
          <a:xfrm>
            <a:off x="1055109" y="681037"/>
            <a:ext cx="7728164" cy="551415"/>
          </a:xfrm>
        </p:spPr>
        <p:txBody>
          <a:bodyPr/>
          <a:lstStyle/>
          <a:p>
            <a:r>
              <a:rPr lang="en-GB" dirty="0"/>
              <a:t>Click to edit title</a:t>
            </a:r>
            <a:endParaRPr lang="en-US" dirty="0"/>
          </a:p>
        </p:txBody>
      </p:sp>
      <p:sp>
        <p:nvSpPr>
          <p:cNvPr id="4" name="Date Placeholder 3">
            <a:extLst>
              <a:ext uri="{FF2B5EF4-FFF2-40B4-BE49-F238E27FC236}">
                <a16:creationId xmlns:a16="http://schemas.microsoft.com/office/drawing/2014/main" id="{CFFEFC05-C662-9543-BDE6-EEAC2E206CDE}"/>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E57E6A7D-E752-794A-B240-B7AC57EC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70470-E306-3E4B-A677-0A495EA95C93}"/>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8" name="Picture 7">
            <a:extLst>
              <a:ext uri="{FF2B5EF4-FFF2-40B4-BE49-F238E27FC236}">
                <a16:creationId xmlns:a16="http://schemas.microsoft.com/office/drawing/2014/main" id="{46977D94-4B80-C14A-9FB4-9FDDDED4B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2" name="Text Placeholder 11">
            <a:extLst>
              <a:ext uri="{FF2B5EF4-FFF2-40B4-BE49-F238E27FC236}">
                <a16:creationId xmlns:a16="http://schemas.microsoft.com/office/drawing/2014/main" id="{233ACD29-5E74-824C-84F3-F739817D6E26}"/>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sp>
        <p:nvSpPr>
          <p:cNvPr id="22" name="Text Placeholder 21">
            <a:extLst>
              <a:ext uri="{FF2B5EF4-FFF2-40B4-BE49-F238E27FC236}">
                <a16:creationId xmlns:a16="http://schemas.microsoft.com/office/drawing/2014/main" id="{255EDC61-DA69-3742-BF1B-AE182AE9FAF2}"/>
              </a:ext>
            </a:extLst>
          </p:cNvPr>
          <p:cNvSpPr>
            <a:spLocks noGrp="1"/>
          </p:cNvSpPr>
          <p:nvPr>
            <p:ph type="body" sz="quarter" idx="16" hasCustomPrompt="1"/>
          </p:nvPr>
        </p:nvSpPr>
        <p:spPr>
          <a:xfrm>
            <a:off x="1055688"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23" name="Text Placeholder 15">
            <a:extLst>
              <a:ext uri="{FF2B5EF4-FFF2-40B4-BE49-F238E27FC236}">
                <a16:creationId xmlns:a16="http://schemas.microsoft.com/office/drawing/2014/main" id="{000B836D-319E-5546-B144-E024B6BF2DEE}"/>
              </a:ext>
            </a:extLst>
          </p:cNvPr>
          <p:cNvSpPr>
            <a:spLocks noGrp="1"/>
          </p:cNvSpPr>
          <p:nvPr>
            <p:ph type="body" sz="quarter" idx="17" hasCustomPrompt="1"/>
          </p:nvPr>
        </p:nvSpPr>
        <p:spPr>
          <a:xfrm>
            <a:off x="6191055"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4" name="Text Placeholder 21">
            <a:extLst>
              <a:ext uri="{FF2B5EF4-FFF2-40B4-BE49-F238E27FC236}">
                <a16:creationId xmlns:a16="http://schemas.microsoft.com/office/drawing/2014/main" id="{B5D91231-DE62-F24D-B8CB-A1C34226A77E}"/>
              </a:ext>
            </a:extLst>
          </p:cNvPr>
          <p:cNvSpPr>
            <a:spLocks noGrp="1"/>
          </p:cNvSpPr>
          <p:nvPr>
            <p:ph type="body" sz="quarter" idx="18" hasCustomPrompt="1"/>
          </p:nvPr>
        </p:nvSpPr>
        <p:spPr>
          <a:xfrm>
            <a:off x="6191055"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Tree>
    <p:extLst>
      <p:ext uri="{BB962C8B-B14F-4D97-AF65-F5344CB8AC3E}">
        <p14:creationId xmlns:p14="http://schemas.microsoft.com/office/powerpoint/2010/main" val="305886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E83A-7139-F247-97F1-43DA7BF2E5BE}"/>
              </a:ext>
            </a:extLst>
          </p:cNvPr>
          <p:cNvSpPr>
            <a:spLocks noGrp="1"/>
          </p:cNvSpPr>
          <p:nvPr>
            <p:ph type="title" hasCustomPrompt="1"/>
          </p:nvPr>
        </p:nvSpPr>
        <p:spPr>
          <a:xfrm>
            <a:off x="1090896" y="746442"/>
            <a:ext cx="3594226" cy="1549456"/>
          </a:xfrm>
        </p:spPr>
        <p:txBody>
          <a:bodyPr/>
          <a:lstStyle/>
          <a:p>
            <a:r>
              <a:rPr lang="en-GB" sz="3200" b="1" dirty="0">
                <a:solidFill>
                  <a:srgbClr val="001871"/>
                </a:solidFill>
                <a:latin typeface="Helvetica Neue"/>
              </a:rPr>
              <a:t>CLICK TO ADD HEADER TITLE</a:t>
            </a:r>
            <a:endParaRPr lang="en-US" dirty="0"/>
          </a:p>
        </p:txBody>
      </p:sp>
      <p:sp>
        <p:nvSpPr>
          <p:cNvPr id="4" name="Date Placeholder 3">
            <a:extLst>
              <a:ext uri="{FF2B5EF4-FFF2-40B4-BE49-F238E27FC236}">
                <a16:creationId xmlns:a16="http://schemas.microsoft.com/office/drawing/2014/main" id="{2CFBDF66-9063-B64A-87C5-999033DB8483}"/>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0CD788C5-4B27-564B-8BD5-C4A6A0CC4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732C1-1A85-E24A-8F38-6A533D0B5477}"/>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7" name="Picture 6">
            <a:extLst>
              <a:ext uri="{FF2B5EF4-FFF2-40B4-BE49-F238E27FC236}">
                <a16:creationId xmlns:a16="http://schemas.microsoft.com/office/drawing/2014/main" id="{D0DCEF1E-8B0D-604F-ADA3-2BDA00DE4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8" name="Rectangle 7">
            <a:extLst>
              <a:ext uri="{FF2B5EF4-FFF2-40B4-BE49-F238E27FC236}">
                <a16:creationId xmlns:a16="http://schemas.microsoft.com/office/drawing/2014/main" id="{7719D997-E7C0-B140-AAE8-87F25D8A9D7B}"/>
              </a:ext>
            </a:extLst>
          </p:cNvPr>
          <p:cNvSpPr/>
          <p:nvPr userDrawn="1"/>
        </p:nvSpPr>
        <p:spPr>
          <a:xfrm>
            <a:off x="0" y="746441"/>
            <a:ext cx="757238" cy="6111559"/>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8B6924F-9393-8246-86E5-58E0DA3AF84F}"/>
              </a:ext>
            </a:extLst>
          </p:cNvPr>
          <p:cNvSpPr>
            <a:spLocks noGrp="1"/>
          </p:cNvSpPr>
          <p:nvPr>
            <p:ph type="body" sz="quarter" idx="14" hasCustomPrompt="1"/>
          </p:nvPr>
        </p:nvSpPr>
        <p:spPr>
          <a:xfrm>
            <a:off x="1081186" y="2381948"/>
            <a:ext cx="2941637" cy="355280"/>
          </a:xfrm>
        </p:spPr>
        <p:txBody>
          <a:bodyPr>
            <a:normAutofit/>
          </a:bodyPr>
          <a:lstStyle>
            <a:lvl1pPr marL="0" indent="0">
              <a:lnSpc>
                <a:spcPct val="100000"/>
              </a:lnSpc>
              <a:buNone/>
              <a:defRPr sz="2000">
                <a:solidFill>
                  <a:srgbClr val="001871"/>
                </a:solidFill>
              </a:defRPr>
            </a:lvl1pPr>
          </a:lstStyle>
          <a:p>
            <a:pPr lvl="0"/>
            <a:r>
              <a:rPr lang="en-US" dirty="0"/>
              <a:t>Click to subtitle</a:t>
            </a:r>
          </a:p>
        </p:txBody>
      </p:sp>
      <p:sp>
        <p:nvSpPr>
          <p:cNvPr id="15" name="Text Placeholder 15">
            <a:extLst>
              <a:ext uri="{FF2B5EF4-FFF2-40B4-BE49-F238E27FC236}">
                <a16:creationId xmlns:a16="http://schemas.microsoft.com/office/drawing/2014/main" id="{6FB5F607-3E5E-704F-96BD-59F2657F8395}"/>
              </a:ext>
            </a:extLst>
          </p:cNvPr>
          <p:cNvSpPr>
            <a:spLocks noGrp="1"/>
          </p:cNvSpPr>
          <p:nvPr>
            <p:ph type="body" sz="quarter" idx="15" hasCustomPrompt="1"/>
          </p:nvPr>
        </p:nvSpPr>
        <p:spPr>
          <a:xfrm>
            <a:off x="4977586" y="1989453"/>
            <a:ext cx="5712409" cy="4071937"/>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19" name="Text Placeholder 18">
            <a:extLst>
              <a:ext uri="{FF2B5EF4-FFF2-40B4-BE49-F238E27FC236}">
                <a16:creationId xmlns:a16="http://schemas.microsoft.com/office/drawing/2014/main" id="{06DA5193-9C4F-3B4A-8437-38181479FD02}"/>
              </a:ext>
            </a:extLst>
          </p:cNvPr>
          <p:cNvSpPr>
            <a:spLocks noGrp="1"/>
          </p:cNvSpPr>
          <p:nvPr>
            <p:ph type="body" sz="quarter" idx="16" hasCustomPrompt="1"/>
          </p:nvPr>
        </p:nvSpPr>
        <p:spPr>
          <a:xfrm>
            <a:off x="5215221" y="1205766"/>
            <a:ext cx="2318760" cy="424138"/>
          </a:xfrm>
        </p:spPr>
        <p:txBody>
          <a:bodyPr>
            <a:normAutofit/>
          </a:bodyPr>
          <a:lstStyle>
            <a:lvl1pPr marL="0" indent="0">
              <a:buNone/>
              <a:defRPr sz="2000" b="1"/>
            </a:lvl1pPr>
          </a:lstStyle>
          <a:p>
            <a:pPr lvl="0"/>
            <a:r>
              <a:rPr lang="en-US" dirty="0"/>
              <a:t>Click to header</a:t>
            </a:r>
          </a:p>
        </p:txBody>
      </p:sp>
    </p:spTree>
    <p:extLst>
      <p:ext uri="{BB962C8B-B14F-4D97-AF65-F5344CB8AC3E}">
        <p14:creationId xmlns:p14="http://schemas.microsoft.com/office/powerpoint/2010/main" val="9575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DD86CA8-48F4-0B47-B966-BAA47D94F301}"/>
              </a:ext>
            </a:extLst>
          </p:cNvPr>
          <p:cNvPicPr>
            <a:picLocks noChangeAspect="1"/>
          </p:cNvPicPr>
          <p:nvPr userDrawn="1"/>
        </p:nvPicPr>
        <p:blipFill>
          <a:blip r:embed="rId2">
            <a:alphaModFix amt="20000"/>
          </a:blip>
          <a:stretch>
            <a:fillRect/>
          </a:stretch>
        </p:blipFill>
        <p:spPr>
          <a:xfrm rot="2401332">
            <a:off x="6813743" y="1646675"/>
            <a:ext cx="4611460" cy="4471719"/>
          </a:xfrm>
          <a:prstGeom prst="rect">
            <a:avLst/>
          </a:prstGeom>
        </p:spPr>
      </p:pic>
      <p:sp>
        <p:nvSpPr>
          <p:cNvPr id="2" name="Title 1">
            <a:extLst>
              <a:ext uri="{FF2B5EF4-FFF2-40B4-BE49-F238E27FC236}">
                <a16:creationId xmlns:a16="http://schemas.microsoft.com/office/drawing/2014/main" id="{D6229768-0CB3-2746-AA31-377FC683CBD3}"/>
              </a:ext>
            </a:extLst>
          </p:cNvPr>
          <p:cNvSpPr>
            <a:spLocks noGrp="1"/>
          </p:cNvSpPr>
          <p:nvPr>
            <p:ph type="title" hasCustomPrompt="1"/>
          </p:nvPr>
        </p:nvSpPr>
        <p:spPr>
          <a:xfrm>
            <a:off x="1448831" y="1853127"/>
            <a:ext cx="4132511" cy="573644"/>
          </a:xfrm>
        </p:spPr>
        <p:txBody>
          <a:bodyPr anchor="b">
            <a:normAutofit/>
          </a:bodyPr>
          <a:lstStyle>
            <a:lvl1pPr>
              <a:defRPr sz="3200"/>
            </a:lvl1pPr>
          </a:lstStyle>
          <a:p>
            <a:r>
              <a:rPr lang="en-GB" dirty="0"/>
              <a:t>Click to add header</a:t>
            </a:r>
            <a:endParaRPr lang="en-US" dirty="0"/>
          </a:p>
        </p:txBody>
      </p:sp>
      <p:sp>
        <p:nvSpPr>
          <p:cNvPr id="3" name="Text Placeholder 2">
            <a:extLst>
              <a:ext uri="{FF2B5EF4-FFF2-40B4-BE49-F238E27FC236}">
                <a16:creationId xmlns:a16="http://schemas.microsoft.com/office/drawing/2014/main" id="{BD1E143E-37EA-7444-B19C-71F9356092EA}"/>
              </a:ext>
            </a:extLst>
          </p:cNvPr>
          <p:cNvSpPr>
            <a:spLocks noGrp="1"/>
          </p:cNvSpPr>
          <p:nvPr>
            <p:ph type="body" idx="1" hasCustomPrompt="1"/>
          </p:nvPr>
        </p:nvSpPr>
        <p:spPr>
          <a:xfrm>
            <a:off x="1448829" y="2593883"/>
            <a:ext cx="4132513" cy="2779395"/>
          </a:xfrm>
        </p:spPr>
        <p:txBody>
          <a:bodyPr>
            <a:normAutofit/>
          </a:bodyPr>
          <a:lstStyle>
            <a:lvl1pPr marL="0" indent="0">
              <a:buNone/>
              <a:defRPr sz="1800">
                <a:solidFill>
                  <a:srgbClr val="001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copy</a:t>
            </a:r>
          </a:p>
        </p:txBody>
      </p:sp>
      <p:sp>
        <p:nvSpPr>
          <p:cNvPr id="4" name="Date Placeholder 3">
            <a:extLst>
              <a:ext uri="{FF2B5EF4-FFF2-40B4-BE49-F238E27FC236}">
                <a16:creationId xmlns:a16="http://schemas.microsoft.com/office/drawing/2014/main" id="{4531CCA0-25AE-0748-8683-0B5906A98A0F}"/>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FB5D10D7-AF3E-8746-BADC-E0546DFE0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4DB03-E64E-F54B-97DB-BD7ABD4CC32D}"/>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11C6439B-AF0C-4E44-AA17-B72FE0D81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23" name="Picture Placeholder 22">
            <a:extLst>
              <a:ext uri="{FF2B5EF4-FFF2-40B4-BE49-F238E27FC236}">
                <a16:creationId xmlns:a16="http://schemas.microsoft.com/office/drawing/2014/main" id="{501AD468-FD5A-9D47-B19E-72DA7F009258}"/>
              </a:ext>
            </a:extLst>
          </p:cNvPr>
          <p:cNvSpPr>
            <a:spLocks noGrp="1"/>
          </p:cNvSpPr>
          <p:nvPr>
            <p:ph type="pic" sz="quarter" idx="13"/>
          </p:nvPr>
        </p:nvSpPr>
        <p:spPr>
          <a:xfrm>
            <a:off x="6610659" y="1787757"/>
            <a:ext cx="3636963" cy="3656708"/>
          </a:xfrm>
          <a:custGeom>
            <a:avLst/>
            <a:gdLst>
              <a:gd name="connsiteX0" fmla="*/ 1828354 w 3636963"/>
              <a:gd name="connsiteY0" fmla="*/ 0 h 3656708"/>
              <a:gd name="connsiteX1" fmla="*/ 3619562 w 3636963"/>
              <a:gd name="connsiteY1" fmla="*/ 1459877 h 3656708"/>
              <a:gd name="connsiteX2" fmla="*/ 3636963 w 3636963"/>
              <a:gd name="connsiteY2" fmla="*/ 1573892 h 3656708"/>
              <a:gd name="connsiteX3" fmla="*/ 3636963 w 3636963"/>
              <a:gd name="connsiteY3" fmla="*/ 2082817 h 3656708"/>
              <a:gd name="connsiteX4" fmla="*/ 3619562 w 3636963"/>
              <a:gd name="connsiteY4" fmla="*/ 2196831 h 3656708"/>
              <a:gd name="connsiteX5" fmla="*/ 1828354 w 3636963"/>
              <a:gd name="connsiteY5" fmla="*/ 3656708 h 3656708"/>
              <a:gd name="connsiteX6" fmla="*/ 0 w 3636963"/>
              <a:gd name="connsiteY6" fmla="*/ 1828354 h 3656708"/>
              <a:gd name="connsiteX7" fmla="*/ 1828354 w 3636963"/>
              <a:gd name="connsiteY7" fmla="*/ 0 h 36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963" h="3656708">
                <a:moveTo>
                  <a:pt x="1828354" y="0"/>
                </a:moveTo>
                <a:cubicBezTo>
                  <a:pt x="2711905" y="0"/>
                  <a:pt x="3449075" y="626727"/>
                  <a:pt x="3619562" y="1459877"/>
                </a:cubicBezTo>
                <a:lnTo>
                  <a:pt x="3636963" y="1573892"/>
                </a:lnTo>
                <a:lnTo>
                  <a:pt x="3636963" y="2082817"/>
                </a:lnTo>
                <a:lnTo>
                  <a:pt x="3619562" y="2196831"/>
                </a:lnTo>
                <a:cubicBezTo>
                  <a:pt x="3449075" y="3029981"/>
                  <a:pt x="2711905" y="3656708"/>
                  <a:pt x="1828354" y="3656708"/>
                </a:cubicBezTo>
                <a:cubicBezTo>
                  <a:pt x="818582" y="3656708"/>
                  <a:pt x="0" y="2838126"/>
                  <a:pt x="0" y="1828354"/>
                </a:cubicBezTo>
                <a:cubicBezTo>
                  <a:pt x="0" y="818582"/>
                  <a:pt x="818582" y="0"/>
                  <a:pt x="1828354" y="0"/>
                </a:cubicBezTo>
                <a:close/>
              </a:path>
            </a:pathLst>
          </a:custGeom>
        </p:spPr>
        <p:txBody>
          <a:bodyPr wrap="square">
            <a:noAutofit/>
          </a:bodyPr>
          <a:lstStyle/>
          <a:p>
            <a:endParaRPr lang="en-US" dirty="0"/>
          </a:p>
        </p:txBody>
      </p:sp>
      <p:sp>
        <p:nvSpPr>
          <p:cNvPr id="58" name="Picture Placeholder 57">
            <a:extLst>
              <a:ext uri="{FF2B5EF4-FFF2-40B4-BE49-F238E27FC236}">
                <a16:creationId xmlns:a16="http://schemas.microsoft.com/office/drawing/2014/main" id="{F96B2066-136A-8845-83B7-9607F49FAB96}"/>
              </a:ext>
            </a:extLst>
          </p:cNvPr>
          <p:cNvSpPr>
            <a:spLocks noGrp="1"/>
          </p:cNvSpPr>
          <p:nvPr>
            <p:ph type="pic" sz="quarter" idx="23"/>
          </p:nvPr>
        </p:nvSpPr>
        <p:spPr>
          <a:xfrm>
            <a:off x="5915909" y="1504341"/>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39" name="Text Placeholder 38">
            <a:extLst>
              <a:ext uri="{FF2B5EF4-FFF2-40B4-BE49-F238E27FC236}">
                <a16:creationId xmlns:a16="http://schemas.microsoft.com/office/drawing/2014/main" id="{C7D18D76-51E4-F048-94CB-1419720B6E80}"/>
              </a:ext>
            </a:extLst>
          </p:cNvPr>
          <p:cNvSpPr>
            <a:spLocks noGrp="1"/>
          </p:cNvSpPr>
          <p:nvPr>
            <p:ph type="body" sz="quarter" idx="14" hasCustomPrompt="1"/>
          </p:nvPr>
        </p:nvSpPr>
        <p:spPr>
          <a:xfrm>
            <a:off x="6120915" y="1985525"/>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0" name="Picture Placeholder 59">
            <a:extLst>
              <a:ext uri="{FF2B5EF4-FFF2-40B4-BE49-F238E27FC236}">
                <a16:creationId xmlns:a16="http://schemas.microsoft.com/office/drawing/2014/main" id="{6FDFFB4C-97F2-974B-B0C1-41F62F0ACA6D}"/>
              </a:ext>
            </a:extLst>
          </p:cNvPr>
          <p:cNvSpPr>
            <a:spLocks noGrp="1"/>
          </p:cNvSpPr>
          <p:nvPr>
            <p:ph type="pic" sz="quarter" idx="24"/>
          </p:nvPr>
        </p:nvSpPr>
        <p:spPr>
          <a:xfrm>
            <a:off x="9180159" y="148384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41" name="Text Placeholder 38">
            <a:extLst>
              <a:ext uri="{FF2B5EF4-FFF2-40B4-BE49-F238E27FC236}">
                <a16:creationId xmlns:a16="http://schemas.microsoft.com/office/drawing/2014/main" id="{B54B2F49-D845-4E4A-AD48-8C2FA1B42E4C}"/>
              </a:ext>
            </a:extLst>
          </p:cNvPr>
          <p:cNvSpPr>
            <a:spLocks noGrp="1"/>
          </p:cNvSpPr>
          <p:nvPr>
            <p:ph type="body" sz="quarter" idx="16" hasCustomPrompt="1"/>
          </p:nvPr>
        </p:nvSpPr>
        <p:spPr>
          <a:xfrm>
            <a:off x="9408754" y="1974240"/>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1" name="Picture Placeholder 60">
            <a:extLst>
              <a:ext uri="{FF2B5EF4-FFF2-40B4-BE49-F238E27FC236}">
                <a16:creationId xmlns:a16="http://schemas.microsoft.com/office/drawing/2014/main" id="{25FBAC40-5B0A-774B-9CB6-76231FD5E1CE}"/>
              </a:ext>
            </a:extLst>
          </p:cNvPr>
          <p:cNvSpPr>
            <a:spLocks noGrp="1"/>
          </p:cNvSpPr>
          <p:nvPr>
            <p:ph type="pic" sz="quarter" idx="25"/>
          </p:nvPr>
        </p:nvSpPr>
        <p:spPr>
          <a:xfrm>
            <a:off x="6235092" y="463155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62" name="Picture Placeholder 61">
            <a:extLst>
              <a:ext uri="{FF2B5EF4-FFF2-40B4-BE49-F238E27FC236}">
                <a16:creationId xmlns:a16="http://schemas.microsoft.com/office/drawing/2014/main" id="{12917D4C-C3EA-EB4B-B280-9F78081A3B61}"/>
              </a:ext>
            </a:extLst>
          </p:cNvPr>
          <p:cNvSpPr>
            <a:spLocks noGrp="1"/>
          </p:cNvSpPr>
          <p:nvPr>
            <p:ph type="pic" sz="quarter" idx="26"/>
          </p:nvPr>
        </p:nvSpPr>
        <p:spPr>
          <a:xfrm>
            <a:off x="9355167" y="4326422"/>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a:p>
        </p:txBody>
      </p:sp>
      <p:sp>
        <p:nvSpPr>
          <p:cNvPr id="40" name="Text Placeholder 38">
            <a:extLst>
              <a:ext uri="{FF2B5EF4-FFF2-40B4-BE49-F238E27FC236}">
                <a16:creationId xmlns:a16="http://schemas.microsoft.com/office/drawing/2014/main" id="{961E66CA-1BAF-544F-9C64-EC209AF9D4A2}"/>
              </a:ext>
            </a:extLst>
          </p:cNvPr>
          <p:cNvSpPr>
            <a:spLocks noGrp="1"/>
          </p:cNvSpPr>
          <p:nvPr>
            <p:ph type="body" sz="quarter" idx="15" hasCustomPrompt="1"/>
          </p:nvPr>
        </p:nvSpPr>
        <p:spPr>
          <a:xfrm>
            <a:off x="6436543" y="5125139"/>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42" name="Text Placeholder 38">
            <a:extLst>
              <a:ext uri="{FF2B5EF4-FFF2-40B4-BE49-F238E27FC236}">
                <a16:creationId xmlns:a16="http://schemas.microsoft.com/office/drawing/2014/main" id="{4E7648F6-6C0F-2342-9ACD-C3332D40FBA7}"/>
              </a:ext>
            </a:extLst>
          </p:cNvPr>
          <p:cNvSpPr>
            <a:spLocks noGrp="1"/>
          </p:cNvSpPr>
          <p:nvPr>
            <p:ph type="body" sz="quarter" idx="17" hasCustomPrompt="1"/>
          </p:nvPr>
        </p:nvSpPr>
        <p:spPr>
          <a:xfrm>
            <a:off x="9573142" y="4804655"/>
            <a:ext cx="1109444" cy="608358"/>
          </a:xfrm>
        </p:spPr>
        <p:txBody>
          <a:bodyPr>
            <a:normAutofit/>
          </a:bodyPr>
          <a:lstStyle>
            <a:lvl1pPr marL="0" indent="0">
              <a:buNone/>
              <a:defRPr sz="1400">
                <a:solidFill>
                  <a:schemeClr val="bg1"/>
                </a:solidFill>
              </a:defRPr>
            </a:lvl1pPr>
          </a:lstStyle>
          <a:p>
            <a:pPr lvl="0"/>
            <a:r>
              <a:rPr lang="en-US" dirty="0"/>
              <a:t>Click to add text</a:t>
            </a:r>
          </a:p>
        </p:txBody>
      </p:sp>
    </p:spTree>
    <p:extLst>
      <p:ext uri="{BB962C8B-B14F-4D97-AF65-F5344CB8AC3E}">
        <p14:creationId xmlns:p14="http://schemas.microsoft.com/office/powerpoint/2010/main" val="1961304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Multiple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C3A511F-923A-544C-967A-18935FA7974E}"/>
              </a:ext>
            </a:extLst>
          </p:cNvPr>
          <p:cNvSpPr>
            <a:spLocks noGrp="1"/>
          </p:cNvSpPr>
          <p:nvPr>
            <p:ph type="title" hasCustomPrompt="1"/>
          </p:nvPr>
        </p:nvSpPr>
        <p:spPr>
          <a:xfrm>
            <a:off x="1055109" y="647820"/>
            <a:ext cx="4132511" cy="573644"/>
          </a:xfrm>
        </p:spPr>
        <p:txBody>
          <a:bodyPr anchor="b">
            <a:normAutofit/>
          </a:bodyPr>
          <a:lstStyle>
            <a:lvl1pPr>
              <a:defRPr sz="3200"/>
            </a:lvl1pPr>
          </a:lstStyle>
          <a:p>
            <a:r>
              <a:rPr lang="en-GB" dirty="0"/>
              <a:t>Click to edit header</a:t>
            </a:r>
            <a:endParaRPr lang="en-US" dirty="0"/>
          </a:p>
        </p:txBody>
      </p:sp>
      <p:sp>
        <p:nvSpPr>
          <p:cNvPr id="4" name="Date Placeholder 3">
            <a:extLst>
              <a:ext uri="{FF2B5EF4-FFF2-40B4-BE49-F238E27FC236}">
                <a16:creationId xmlns:a16="http://schemas.microsoft.com/office/drawing/2014/main" id="{D2DDA3D3-57D5-FD45-B1F6-8B4EB9A55C62}"/>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8C5BE1CB-30B6-6041-987B-94EE88856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3479-D64D-FB4C-82E1-59DB5BFA8833}"/>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7" name="Rectangle 6">
            <a:extLst>
              <a:ext uri="{FF2B5EF4-FFF2-40B4-BE49-F238E27FC236}">
                <a16:creationId xmlns:a16="http://schemas.microsoft.com/office/drawing/2014/main" id="{194999FC-A7B2-594F-A44A-C8014A2FD34C}"/>
              </a:ext>
            </a:extLst>
          </p:cNvPr>
          <p:cNvSpPr/>
          <p:nvPr userDrawn="1"/>
        </p:nvSpPr>
        <p:spPr>
          <a:xfrm>
            <a:off x="0" y="3028951"/>
            <a:ext cx="8243888" cy="3829050"/>
          </a:xfrm>
          <a:prstGeom prst="rect">
            <a:avLst/>
          </a:prstGeom>
          <a:solidFill>
            <a:srgbClr val="005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77D3F6-2C28-204F-A333-056C1E322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3" name="Picture Placeholder 12">
            <a:extLst>
              <a:ext uri="{FF2B5EF4-FFF2-40B4-BE49-F238E27FC236}">
                <a16:creationId xmlns:a16="http://schemas.microsoft.com/office/drawing/2014/main" id="{D21DE492-E265-244E-B53C-4F8A43FD0468}"/>
              </a:ext>
            </a:extLst>
          </p:cNvPr>
          <p:cNvSpPr>
            <a:spLocks noGrp="1"/>
          </p:cNvSpPr>
          <p:nvPr>
            <p:ph type="pic" sz="quarter" idx="13"/>
          </p:nvPr>
        </p:nvSpPr>
        <p:spPr>
          <a:xfrm>
            <a:off x="965200" y="1838325"/>
            <a:ext cx="2459038" cy="3649663"/>
          </a:xfrm>
        </p:spPr>
        <p:txBody>
          <a:bodyPr/>
          <a:lstStyle/>
          <a:p>
            <a:endParaRPr lang="en-US"/>
          </a:p>
        </p:txBody>
      </p:sp>
      <p:sp>
        <p:nvSpPr>
          <p:cNvPr id="22" name="Text Placeholder 21">
            <a:extLst>
              <a:ext uri="{FF2B5EF4-FFF2-40B4-BE49-F238E27FC236}">
                <a16:creationId xmlns:a16="http://schemas.microsoft.com/office/drawing/2014/main" id="{3DD348C8-3731-2747-8B21-1B4D2A5BB746}"/>
              </a:ext>
            </a:extLst>
          </p:cNvPr>
          <p:cNvSpPr>
            <a:spLocks noGrp="1"/>
          </p:cNvSpPr>
          <p:nvPr>
            <p:ph type="body" sz="quarter" idx="16" hasCustomPrompt="1"/>
          </p:nvPr>
        </p:nvSpPr>
        <p:spPr>
          <a:xfrm>
            <a:off x="9201150" y="2724150"/>
            <a:ext cx="2506663" cy="2865438"/>
          </a:xfrm>
        </p:spPr>
        <p:txBody>
          <a:bodyPr/>
          <a:lstStyle>
            <a:lvl1pPr marL="0" indent="0">
              <a:buNone/>
              <a:defRPr>
                <a:solidFill>
                  <a:srgbClr val="58595B"/>
                </a:solidFill>
              </a:defRPr>
            </a:lvl1pPr>
          </a:lstStyle>
          <a:p>
            <a:pPr lvl="0"/>
            <a:r>
              <a:rPr lang="en-US" dirty="0"/>
              <a:t>Click to add copy</a:t>
            </a:r>
          </a:p>
        </p:txBody>
      </p:sp>
      <p:sp>
        <p:nvSpPr>
          <p:cNvPr id="17" name="Picture Placeholder 16">
            <a:extLst>
              <a:ext uri="{FF2B5EF4-FFF2-40B4-BE49-F238E27FC236}">
                <a16:creationId xmlns:a16="http://schemas.microsoft.com/office/drawing/2014/main" id="{A1DF7C2C-D5D0-8743-8B9C-9E7A9D770656}"/>
              </a:ext>
            </a:extLst>
          </p:cNvPr>
          <p:cNvSpPr>
            <a:spLocks noGrp="1"/>
          </p:cNvSpPr>
          <p:nvPr>
            <p:ph type="pic" sz="quarter" idx="15"/>
          </p:nvPr>
        </p:nvSpPr>
        <p:spPr>
          <a:xfrm>
            <a:off x="6307138" y="1838325"/>
            <a:ext cx="2460625" cy="3619500"/>
          </a:xfrm>
        </p:spPr>
        <p:txBody>
          <a:bodyPr/>
          <a:lstStyle/>
          <a:p>
            <a:endParaRPr lang="en-US"/>
          </a:p>
        </p:txBody>
      </p:sp>
      <p:sp>
        <p:nvSpPr>
          <p:cNvPr id="15" name="Picture Placeholder 14">
            <a:extLst>
              <a:ext uri="{FF2B5EF4-FFF2-40B4-BE49-F238E27FC236}">
                <a16:creationId xmlns:a16="http://schemas.microsoft.com/office/drawing/2014/main" id="{9484BD16-1B71-E747-8A14-0DA54C9E9EDB}"/>
              </a:ext>
            </a:extLst>
          </p:cNvPr>
          <p:cNvSpPr>
            <a:spLocks noGrp="1"/>
          </p:cNvSpPr>
          <p:nvPr>
            <p:ph type="pic" sz="quarter" idx="14"/>
          </p:nvPr>
        </p:nvSpPr>
        <p:spPr>
          <a:xfrm>
            <a:off x="3635375" y="1838325"/>
            <a:ext cx="2460625" cy="3619500"/>
          </a:xfrm>
        </p:spPr>
        <p:txBody>
          <a:bodyPr/>
          <a:lstStyle/>
          <a:p>
            <a:endParaRPr lang="en-US"/>
          </a:p>
        </p:txBody>
      </p:sp>
    </p:spTree>
    <p:extLst>
      <p:ext uri="{BB962C8B-B14F-4D97-AF65-F5344CB8AC3E}">
        <p14:creationId xmlns:p14="http://schemas.microsoft.com/office/powerpoint/2010/main" val="101725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EAE76-408D-EC49-A93B-E30C55F36E04}"/>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3" name="Footer Placeholder 2">
            <a:extLst>
              <a:ext uri="{FF2B5EF4-FFF2-40B4-BE49-F238E27FC236}">
                <a16:creationId xmlns:a16="http://schemas.microsoft.com/office/drawing/2014/main" id="{EF87FA41-DC5D-FB40-AFC1-CDEF2EF0D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6F814-8151-7943-9A37-947BD1EC51C8}"/>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5" name="Title 1">
            <a:extLst>
              <a:ext uri="{FF2B5EF4-FFF2-40B4-BE49-F238E27FC236}">
                <a16:creationId xmlns:a16="http://schemas.microsoft.com/office/drawing/2014/main" id="{118BC1A3-98AC-1943-B5B9-D5DD24C9A48D}"/>
              </a:ext>
            </a:extLst>
          </p:cNvPr>
          <p:cNvSpPr>
            <a:spLocks noGrp="1"/>
          </p:cNvSpPr>
          <p:nvPr>
            <p:ph type="title" hasCustomPrompt="1"/>
          </p:nvPr>
        </p:nvSpPr>
        <p:spPr>
          <a:xfrm>
            <a:off x="1055109" y="681037"/>
            <a:ext cx="6231811" cy="551415"/>
          </a:xfrm>
        </p:spPr>
        <p:txBody>
          <a:bodyPr/>
          <a:lstStyle/>
          <a:p>
            <a:r>
              <a:rPr lang="en-GB" dirty="0"/>
              <a:t>Click to edit header</a:t>
            </a:r>
            <a:endParaRPr lang="en-US" dirty="0"/>
          </a:p>
        </p:txBody>
      </p:sp>
      <p:sp>
        <p:nvSpPr>
          <p:cNvPr id="6" name="Text Placeholder 11">
            <a:extLst>
              <a:ext uri="{FF2B5EF4-FFF2-40B4-BE49-F238E27FC236}">
                <a16:creationId xmlns:a16="http://schemas.microsoft.com/office/drawing/2014/main" id="{FF914BE4-DC8E-5D49-9E60-78E4EAEDD0C5}"/>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pic>
        <p:nvPicPr>
          <p:cNvPr id="7" name="Picture 6">
            <a:extLst>
              <a:ext uri="{FF2B5EF4-FFF2-40B4-BE49-F238E27FC236}">
                <a16:creationId xmlns:a16="http://schemas.microsoft.com/office/drawing/2014/main" id="{E071E7FD-2790-0F41-AD47-7CE9497FD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Chart Placeholder 8">
            <a:extLst>
              <a:ext uri="{FF2B5EF4-FFF2-40B4-BE49-F238E27FC236}">
                <a16:creationId xmlns:a16="http://schemas.microsoft.com/office/drawing/2014/main" id="{91A72C2D-1ED5-5844-BFF6-8672D1BDE7B3}"/>
              </a:ext>
            </a:extLst>
          </p:cNvPr>
          <p:cNvSpPr>
            <a:spLocks noGrp="1"/>
          </p:cNvSpPr>
          <p:nvPr>
            <p:ph type="chart" sz="quarter" idx="14"/>
          </p:nvPr>
        </p:nvSpPr>
        <p:spPr>
          <a:xfrm>
            <a:off x="6946900" y="1905000"/>
            <a:ext cx="4102100" cy="3854450"/>
          </a:xfrm>
        </p:spPr>
        <p:txBody>
          <a:bodyPr/>
          <a:lstStyle/>
          <a:p>
            <a:endParaRPr lang="en-US"/>
          </a:p>
        </p:txBody>
      </p:sp>
      <p:sp>
        <p:nvSpPr>
          <p:cNvPr id="12" name="Text Placeholder 11">
            <a:extLst>
              <a:ext uri="{FF2B5EF4-FFF2-40B4-BE49-F238E27FC236}">
                <a16:creationId xmlns:a16="http://schemas.microsoft.com/office/drawing/2014/main" id="{5A3C7737-14B1-A740-AFEA-FEE74A69F463}"/>
              </a:ext>
            </a:extLst>
          </p:cNvPr>
          <p:cNvSpPr>
            <a:spLocks noGrp="1"/>
          </p:cNvSpPr>
          <p:nvPr>
            <p:ph type="body" sz="quarter" idx="15" hasCustomPrompt="1"/>
          </p:nvPr>
        </p:nvSpPr>
        <p:spPr>
          <a:xfrm>
            <a:off x="1055688" y="2422525"/>
            <a:ext cx="5213350" cy="3667125"/>
          </a:xfrm>
        </p:spPr>
        <p:txBody>
          <a:bodyPr/>
          <a:lstStyle>
            <a:lvl1pPr marL="0" indent="0">
              <a:buNone/>
              <a:defRPr>
                <a:solidFill>
                  <a:srgbClr val="58595B"/>
                </a:solidFill>
              </a:defRPr>
            </a:lvl1pPr>
          </a:lstStyle>
          <a:p>
            <a:pPr lvl="0"/>
            <a:r>
              <a:rPr lang="en-US" dirty="0"/>
              <a:t>Click to add text</a:t>
            </a:r>
          </a:p>
        </p:txBody>
      </p:sp>
    </p:spTree>
    <p:extLst>
      <p:ext uri="{BB962C8B-B14F-4D97-AF65-F5344CB8AC3E}">
        <p14:creationId xmlns:p14="http://schemas.microsoft.com/office/powerpoint/2010/main" val="230613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Topic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C890F9-7F98-FB4B-942E-0FE6FAD71B7A}"/>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6" name="Footer Placeholder 5">
            <a:extLst>
              <a:ext uri="{FF2B5EF4-FFF2-40B4-BE49-F238E27FC236}">
                <a16:creationId xmlns:a16="http://schemas.microsoft.com/office/drawing/2014/main" id="{361DFB8B-3469-3940-87D7-C34B2BCB6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701FD-A61C-B241-8187-C4FD9DA40E3E}"/>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8" name="Text Placeholder 18">
            <a:extLst>
              <a:ext uri="{FF2B5EF4-FFF2-40B4-BE49-F238E27FC236}">
                <a16:creationId xmlns:a16="http://schemas.microsoft.com/office/drawing/2014/main" id="{06507596-AE6E-3F42-89FF-30D4A923F0F2}"/>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9" name="Title 1">
            <a:extLst>
              <a:ext uri="{FF2B5EF4-FFF2-40B4-BE49-F238E27FC236}">
                <a16:creationId xmlns:a16="http://schemas.microsoft.com/office/drawing/2014/main" id="{59372889-CCA6-BD40-B715-C96FB4E70628}"/>
              </a:ext>
            </a:extLst>
          </p:cNvPr>
          <p:cNvSpPr>
            <a:spLocks noGrp="1"/>
          </p:cNvSpPr>
          <p:nvPr>
            <p:ph type="title"/>
          </p:nvPr>
        </p:nvSpPr>
        <p:spPr>
          <a:xfrm>
            <a:off x="1053933" y="681924"/>
            <a:ext cx="2808044" cy="536069"/>
          </a:xfrm>
        </p:spPr>
        <p:txBody>
          <a:bodyPr anchor="b"/>
          <a:lstStyle>
            <a:lvl1pPr>
              <a:defRPr sz="3200"/>
            </a:lvl1pPr>
          </a:lstStyle>
          <a:p>
            <a:r>
              <a:rPr lang="en-GB" dirty="0"/>
              <a:t>Click to edit</a:t>
            </a:r>
            <a:endParaRPr lang="en-US" dirty="0"/>
          </a:p>
        </p:txBody>
      </p:sp>
      <p:cxnSp>
        <p:nvCxnSpPr>
          <p:cNvPr id="10" name="Straight Arrow Connector 9">
            <a:extLst>
              <a:ext uri="{FF2B5EF4-FFF2-40B4-BE49-F238E27FC236}">
                <a16:creationId xmlns:a16="http://schemas.microsoft.com/office/drawing/2014/main" id="{E5E420A9-64B1-374D-9468-DC44329F49AC}"/>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4B8CC9A-7EE8-BA46-A0F8-8079F9401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grpSp>
        <p:nvGrpSpPr>
          <p:cNvPr id="12" name="Group 11">
            <a:extLst>
              <a:ext uri="{FF2B5EF4-FFF2-40B4-BE49-F238E27FC236}">
                <a16:creationId xmlns:a16="http://schemas.microsoft.com/office/drawing/2014/main" id="{9581E825-600C-CF45-B418-17A41AD8F51A}"/>
              </a:ext>
            </a:extLst>
          </p:cNvPr>
          <p:cNvGrpSpPr/>
          <p:nvPr userDrawn="1"/>
        </p:nvGrpSpPr>
        <p:grpSpPr>
          <a:xfrm>
            <a:off x="999957" y="1805940"/>
            <a:ext cx="2998904" cy="4252360"/>
            <a:chOff x="999957" y="1805940"/>
            <a:chExt cx="2998904" cy="4252360"/>
          </a:xfrm>
        </p:grpSpPr>
        <p:sp>
          <p:nvSpPr>
            <p:cNvPr id="13" name="Rectangle 12">
              <a:extLst>
                <a:ext uri="{FF2B5EF4-FFF2-40B4-BE49-F238E27FC236}">
                  <a16:creationId xmlns:a16="http://schemas.microsoft.com/office/drawing/2014/main" id="{2C5A9D5B-5B12-7D40-B08D-75F10B10883B}"/>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1">
              <a:extLst>
                <a:ext uri="{FF2B5EF4-FFF2-40B4-BE49-F238E27FC236}">
                  <a16:creationId xmlns:a16="http://schemas.microsoft.com/office/drawing/2014/main" id="{6FCBE7A9-2FF8-724A-98BE-21E62AA33103}"/>
                </a:ext>
              </a:extLst>
            </p:cNvPr>
            <p:cNvSpPr/>
            <p:nvPr/>
          </p:nvSpPr>
          <p:spPr>
            <a:xfrm>
              <a:off x="999957" y="180594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59099581-C7E9-0A4B-AE95-CF9A42A56CDA}"/>
              </a:ext>
            </a:extLst>
          </p:cNvPr>
          <p:cNvGrpSpPr/>
          <p:nvPr userDrawn="1"/>
        </p:nvGrpSpPr>
        <p:grpSpPr>
          <a:xfrm>
            <a:off x="4599719" y="2059475"/>
            <a:ext cx="2995733" cy="3998825"/>
            <a:chOff x="1003128" y="2059475"/>
            <a:chExt cx="2995733" cy="3998825"/>
          </a:xfrm>
        </p:grpSpPr>
        <p:sp>
          <p:nvSpPr>
            <p:cNvPr id="18" name="Rectangle 17">
              <a:extLst>
                <a:ext uri="{FF2B5EF4-FFF2-40B4-BE49-F238E27FC236}">
                  <a16:creationId xmlns:a16="http://schemas.microsoft.com/office/drawing/2014/main" id="{BCDB21B5-D8FF-F643-8DD4-A503E995227D}"/>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6DE858C-AD3A-C740-B80A-43635EEBC098}"/>
                </a:ext>
              </a:extLst>
            </p:cNvPr>
            <p:cNvSpPr txBox="1"/>
            <p:nvPr/>
          </p:nvSpPr>
          <p:spPr>
            <a:xfrm>
              <a:off x="1549668"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grpSp>
        <p:nvGrpSpPr>
          <p:cNvPr id="21" name="Group 20">
            <a:extLst>
              <a:ext uri="{FF2B5EF4-FFF2-40B4-BE49-F238E27FC236}">
                <a16:creationId xmlns:a16="http://schemas.microsoft.com/office/drawing/2014/main" id="{1899A38C-009C-404B-885F-BA5D1A291819}"/>
              </a:ext>
            </a:extLst>
          </p:cNvPr>
          <p:cNvGrpSpPr/>
          <p:nvPr userDrawn="1"/>
        </p:nvGrpSpPr>
        <p:grpSpPr>
          <a:xfrm>
            <a:off x="8138933" y="2071342"/>
            <a:ext cx="2995733" cy="3998825"/>
            <a:chOff x="1003128" y="2059475"/>
            <a:chExt cx="2995733" cy="3998825"/>
          </a:xfrm>
        </p:grpSpPr>
        <p:sp>
          <p:nvSpPr>
            <p:cNvPr id="22" name="Rectangle 21">
              <a:extLst>
                <a:ext uri="{FF2B5EF4-FFF2-40B4-BE49-F238E27FC236}">
                  <a16:creationId xmlns:a16="http://schemas.microsoft.com/office/drawing/2014/main" id="{E14647D5-3BB4-3B4D-827E-954608DE5E20}"/>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2359B34-A2D2-A74F-96E6-CA4370C076DA}"/>
                </a:ext>
              </a:extLst>
            </p:cNvPr>
            <p:cNvSpPr txBox="1"/>
            <p:nvPr/>
          </p:nvSpPr>
          <p:spPr>
            <a:xfrm>
              <a:off x="1568987"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sp>
        <p:nvSpPr>
          <p:cNvPr id="25" name="Rectangle: Diagonal Corners Rounded 11">
            <a:extLst>
              <a:ext uri="{FF2B5EF4-FFF2-40B4-BE49-F238E27FC236}">
                <a16:creationId xmlns:a16="http://schemas.microsoft.com/office/drawing/2014/main" id="{2B0DD349-E265-C94C-8332-15FCBB0AD40C}"/>
              </a:ext>
            </a:extLst>
          </p:cNvPr>
          <p:cNvSpPr/>
          <p:nvPr userDrawn="1"/>
        </p:nvSpPr>
        <p:spPr>
          <a:xfrm>
            <a:off x="4599719"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Diagonal Corners Rounded 11">
            <a:extLst>
              <a:ext uri="{FF2B5EF4-FFF2-40B4-BE49-F238E27FC236}">
                <a16:creationId xmlns:a16="http://schemas.microsoft.com/office/drawing/2014/main" id="{60294606-D3F1-6649-A277-53BADAD41ECA}"/>
              </a:ext>
            </a:extLst>
          </p:cNvPr>
          <p:cNvSpPr/>
          <p:nvPr userDrawn="1"/>
        </p:nvSpPr>
        <p:spPr>
          <a:xfrm>
            <a:off x="8138933"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7">
            <a:extLst>
              <a:ext uri="{FF2B5EF4-FFF2-40B4-BE49-F238E27FC236}">
                <a16:creationId xmlns:a16="http://schemas.microsoft.com/office/drawing/2014/main" id="{D7214C49-81B5-2549-802E-02BEC211A2B4}"/>
              </a:ext>
            </a:extLst>
          </p:cNvPr>
          <p:cNvSpPr>
            <a:spLocks noGrp="1"/>
          </p:cNvSpPr>
          <p:nvPr>
            <p:ph type="body" sz="quarter" idx="14" hasCustomPrompt="1"/>
          </p:nvPr>
        </p:nvSpPr>
        <p:spPr>
          <a:xfrm>
            <a:off x="1396233" y="210907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29" name="Text Placeholder 27">
            <a:extLst>
              <a:ext uri="{FF2B5EF4-FFF2-40B4-BE49-F238E27FC236}">
                <a16:creationId xmlns:a16="http://schemas.microsoft.com/office/drawing/2014/main" id="{30150D4B-130C-D945-86DE-27EF91F8A0C0}"/>
              </a:ext>
            </a:extLst>
          </p:cNvPr>
          <p:cNvSpPr>
            <a:spLocks noGrp="1"/>
          </p:cNvSpPr>
          <p:nvPr>
            <p:ph type="body" sz="quarter" idx="15" hasCustomPrompt="1"/>
          </p:nvPr>
        </p:nvSpPr>
        <p:spPr>
          <a:xfrm>
            <a:off x="5037182" y="210416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0" name="Text Placeholder 27">
            <a:extLst>
              <a:ext uri="{FF2B5EF4-FFF2-40B4-BE49-F238E27FC236}">
                <a16:creationId xmlns:a16="http://schemas.microsoft.com/office/drawing/2014/main" id="{E6D3B970-142B-8446-951B-3B11C1A67942}"/>
              </a:ext>
            </a:extLst>
          </p:cNvPr>
          <p:cNvSpPr>
            <a:spLocks noGrp="1"/>
          </p:cNvSpPr>
          <p:nvPr>
            <p:ph type="body" sz="quarter" idx="16" hasCustomPrompt="1"/>
          </p:nvPr>
        </p:nvSpPr>
        <p:spPr>
          <a:xfrm>
            <a:off x="8567301" y="2097565"/>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2" name="Text Placeholder 31">
            <a:extLst>
              <a:ext uri="{FF2B5EF4-FFF2-40B4-BE49-F238E27FC236}">
                <a16:creationId xmlns:a16="http://schemas.microsoft.com/office/drawing/2014/main" id="{E23BAE8F-DF37-D94E-ACC0-1E46FECBE1CE}"/>
              </a:ext>
            </a:extLst>
          </p:cNvPr>
          <p:cNvSpPr>
            <a:spLocks noGrp="1"/>
          </p:cNvSpPr>
          <p:nvPr>
            <p:ph type="body" sz="quarter" idx="17" hasCustomPrompt="1"/>
          </p:nvPr>
        </p:nvSpPr>
        <p:spPr>
          <a:xfrm>
            <a:off x="1300163"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3" name="Text Placeholder 31">
            <a:extLst>
              <a:ext uri="{FF2B5EF4-FFF2-40B4-BE49-F238E27FC236}">
                <a16:creationId xmlns:a16="http://schemas.microsoft.com/office/drawing/2014/main" id="{DD9AACF9-41CB-2347-9947-0E9922411D64}"/>
              </a:ext>
            </a:extLst>
          </p:cNvPr>
          <p:cNvSpPr>
            <a:spLocks noGrp="1"/>
          </p:cNvSpPr>
          <p:nvPr>
            <p:ph type="body" sz="quarter" idx="18" hasCustomPrompt="1"/>
          </p:nvPr>
        </p:nvSpPr>
        <p:spPr>
          <a:xfrm>
            <a:off x="4898231"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4" name="Text Placeholder 31">
            <a:extLst>
              <a:ext uri="{FF2B5EF4-FFF2-40B4-BE49-F238E27FC236}">
                <a16:creationId xmlns:a16="http://schemas.microsoft.com/office/drawing/2014/main" id="{775B8955-BB4A-2E48-A44A-E380F9F6CE16}"/>
              </a:ext>
            </a:extLst>
          </p:cNvPr>
          <p:cNvSpPr>
            <a:spLocks noGrp="1"/>
          </p:cNvSpPr>
          <p:nvPr>
            <p:ph type="body" sz="quarter" idx="19" hasCustomPrompt="1"/>
          </p:nvPr>
        </p:nvSpPr>
        <p:spPr>
          <a:xfrm>
            <a:off x="8439030"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Tree>
    <p:extLst>
      <p:ext uri="{BB962C8B-B14F-4D97-AF65-F5344CB8AC3E}">
        <p14:creationId xmlns:p14="http://schemas.microsoft.com/office/powerpoint/2010/main" val="3855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DE8F1-4393-484D-942E-C0AD0B0C3557}"/>
              </a:ext>
            </a:extLst>
          </p:cNvPr>
          <p:cNvSpPr/>
          <p:nvPr userDrawn="1"/>
        </p:nvSpPr>
        <p:spPr>
          <a:xfrm>
            <a:off x="0" y="0"/>
            <a:ext cx="12192000" cy="6927574"/>
          </a:xfrm>
          <a:prstGeom prst="rect">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6705552A-97D6-0F4B-9556-6B9CEF9BC074}"/>
              </a:ext>
            </a:extLst>
          </p:cNvPr>
          <p:cNvSpPr>
            <a:spLocks noGrp="1"/>
          </p:cNvSpPr>
          <p:nvPr>
            <p:ph type="body" sz="quarter" idx="13" hasCustomPrompt="1"/>
          </p:nvPr>
        </p:nvSpPr>
        <p:spPr>
          <a:xfrm>
            <a:off x="9211313" y="4295893"/>
            <a:ext cx="2306786" cy="2492375"/>
          </a:xfrm>
        </p:spPr>
        <p:txBody>
          <a:bodyPr>
            <a:normAutofit/>
          </a:bodyPr>
          <a:lstStyle>
            <a:lvl1pPr marL="0" indent="0">
              <a:buNone/>
              <a:defRPr sz="15000" b="1">
                <a:solidFill>
                  <a:schemeClr val="bg1"/>
                </a:solidFill>
              </a:defRPr>
            </a:lvl1pPr>
          </a:lstStyle>
          <a:p>
            <a:pPr lvl="0"/>
            <a:r>
              <a:rPr lang="en-GB" dirty="0"/>
              <a:t>02</a:t>
            </a:r>
            <a:endParaRPr lang="en-US" dirty="0"/>
          </a:p>
        </p:txBody>
      </p:sp>
      <p:sp>
        <p:nvSpPr>
          <p:cNvPr id="11" name="Subtitle 2">
            <a:extLst>
              <a:ext uri="{FF2B5EF4-FFF2-40B4-BE49-F238E27FC236}">
                <a16:creationId xmlns:a16="http://schemas.microsoft.com/office/drawing/2014/main" id="{F5260078-B373-544E-A864-ED0519B89A57}"/>
              </a:ext>
            </a:extLst>
          </p:cNvPr>
          <p:cNvSpPr>
            <a:spLocks noGrp="1"/>
          </p:cNvSpPr>
          <p:nvPr>
            <p:ph type="subTitle" idx="1" hasCustomPrompt="1"/>
          </p:nvPr>
        </p:nvSpPr>
        <p:spPr>
          <a:xfrm>
            <a:off x="731521" y="1422841"/>
            <a:ext cx="3907748" cy="40011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
        <p:nvSpPr>
          <p:cNvPr id="2" name="Title 1">
            <a:extLst>
              <a:ext uri="{FF2B5EF4-FFF2-40B4-BE49-F238E27FC236}">
                <a16:creationId xmlns:a16="http://schemas.microsoft.com/office/drawing/2014/main" id="{EE1591E7-01B1-4642-9A92-A6A30CD5D69D}"/>
              </a:ext>
            </a:extLst>
          </p:cNvPr>
          <p:cNvSpPr>
            <a:spLocks noGrp="1"/>
          </p:cNvSpPr>
          <p:nvPr>
            <p:ph type="title" hasCustomPrompt="1"/>
          </p:nvPr>
        </p:nvSpPr>
        <p:spPr>
          <a:xfrm>
            <a:off x="731521" y="689762"/>
            <a:ext cx="10515600" cy="733079"/>
          </a:xfrm>
        </p:spPr>
        <p:txBody>
          <a:bodyPr/>
          <a:lstStyle>
            <a:lvl1pPr>
              <a:defRPr>
                <a:solidFill>
                  <a:schemeClr val="bg1"/>
                </a:solidFill>
              </a:defRPr>
            </a:lvl1pPr>
          </a:lstStyle>
          <a:p>
            <a:r>
              <a:rPr lang="en-GB" dirty="0"/>
              <a:t>Click to add section title</a:t>
            </a:r>
            <a:endParaRPr lang="en-US" dirty="0"/>
          </a:p>
        </p:txBody>
      </p:sp>
      <p:sp>
        <p:nvSpPr>
          <p:cNvPr id="3" name="Date Placeholder 2">
            <a:extLst>
              <a:ext uri="{FF2B5EF4-FFF2-40B4-BE49-F238E27FC236}">
                <a16:creationId xmlns:a16="http://schemas.microsoft.com/office/drawing/2014/main" id="{86437365-AA18-5E4C-B86C-59A45CB94D61}"/>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4" name="Footer Placeholder 3">
            <a:extLst>
              <a:ext uri="{FF2B5EF4-FFF2-40B4-BE49-F238E27FC236}">
                <a16:creationId xmlns:a16="http://schemas.microsoft.com/office/drawing/2014/main" id="{3A40F509-2965-2E48-8558-497224486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0279A-735C-D043-9C40-72C584953FB2}"/>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9" name="Picture 8">
            <a:extLst>
              <a:ext uri="{FF2B5EF4-FFF2-40B4-BE49-F238E27FC236}">
                <a16:creationId xmlns:a16="http://schemas.microsoft.com/office/drawing/2014/main" id="{05354E94-5CBD-DC41-BA7D-B45A0BF6F357}"/>
              </a:ext>
            </a:extLst>
          </p:cNvPr>
          <p:cNvPicPr>
            <a:picLocks noChangeAspect="1"/>
          </p:cNvPicPr>
          <p:nvPr userDrawn="1"/>
        </p:nvPicPr>
        <p:blipFill>
          <a:blip r:embed="rId2">
            <a:alphaModFix amt="43000"/>
          </a:blip>
          <a:stretch>
            <a:fillRect/>
          </a:stretch>
        </p:blipFill>
        <p:spPr>
          <a:xfrm>
            <a:off x="16910" y="69574"/>
            <a:ext cx="12175090" cy="6858000"/>
          </a:xfrm>
          <a:prstGeom prst="rect">
            <a:avLst/>
          </a:prstGeom>
          <a:effectLst>
            <a:outerShdw blurRad="50800" dist="50800" sx="1000" sy="1000" algn="ctr" rotWithShape="0">
              <a:srgbClr val="000000"/>
            </a:outerShdw>
          </a:effectLst>
        </p:spPr>
      </p:pic>
    </p:spTree>
    <p:extLst>
      <p:ext uri="{BB962C8B-B14F-4D97-AF65-F5344CB8AC3E}">
        <p14:creationId xmlns:p14="http://schemas.microsoft.com/office/powerpoint/2010/main" val="98393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CBAF512-049C-E144-8ABC-40F6E5766730}"/>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4" name="Footer Placeholder 3">
            <a:extLst>
              <a:ext uri="{FF2B5EF4-FFF2-40B4-BE49-F238E27FC236}">
                <a16:creationId xmlns:a16="http://schemas.microsoft.com/office/drawing/2014/main" id="{338E65E7-003D-334B-9DC6-0ED2B3A04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990413-C0AB-E74D-8230-93A43409D611}"/>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6" name="Picture 5" descr="Shape, circle&#10;&#10;Description automatically generated">
            <a:extLst>
              <a:ext uri="{FF2B5EF4-FFF2-40B4-BE49-F238E27FC236}">
                <a16:creationId xmlns:a16="http://schemas.microsoft.com/office/drawing/2014/main" id="{70766E79-D4E0-A04D-98BA-8BA00067B14F}"/>
              </a:ext>
            </a:extLst>
          </p:cNvPr>
          <p:cNvPicPr>
            <a:picLocks noChangeAspect="1"/>
          </p:cNvPicPr>
          <p:nvPr userDrawn="1"/>
        </p:nvPicPr>
        <p:blipFill>
          <a:blip r:embed="rId2"/>
          <a:stretch>
            <a:fillRect/>
          </a:stretch>
        </p:blipFill>
        <p:spPr>
          <a:xfrm rot="13020000">
            <a:off x="-4396716" y="-156658"/>
            <a:ext cx="7076022" cy="7179795"/>
          </a:xfrm>
          <a:prstGeom prst="rect">
            <a:avLst/>
          </a:prstGeom>
        </p:spPr>
      </p:pic>
      <p:pic>
        <p:nvPicPr>
          <p:cNvPr id="7" name="Picture 6">
            <a:extLst>
              <a:ext uri="{FF2B5EF4-FFF2-40B4-BE49-F238E27FC236}">
                <a16:creationId xmlns:a16="http://schemas.microsoft.com/office/drawing/2014/main" id="{20D76182-4B84-5F41-99A6-44B9F302F0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TextBox 2">
            <a:extLst>
              <a:ext uri="{FF2B5EF4-FFF2-40B4-BE49-F238E27FC236}">
                <a16:creationId xmlns:a16="http://schemas.microsoft.com/office/drawing/2014/main" id="{18B65299-C31B-234C-A51D-4DA00289400D}"/>
              </a:ext>
            </a:extLst>
          </p:cNvPr>
          <p:cNvSpPr txBox="1"/>
          <p:nvPr userDrawn="1"/>
        </p:nvSpPr>
        <p:spPr>
          <a:xfrm>
            <a:off x="3773229" y="2636938"/>
            <a:ext cx="4316651" cy="18466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dirty="0">
                <a:solidFill>
                  <a:srgbClr val="840416"/>
                </a:solidFill>
                <a:latin typeface="Helvetica Neue"/>
              </a:rPr>
              <a:t>Thank You</a:t>
            </a:r>
          </a:p>
          <a:p>
            <a:r>
              <a:rPr lang="en-GB" sz="4800" b="1" dirty="0" err="1">
                <a:solidFill>
                  <a:srgbClr val="001871"/>
                </a:solidFill>
                <a:latin typeface="Helvetica Neue"/>
              </a:rPr>
              <a:t>Terima</a:t>
            </a:r>
            <a:r>
              <a:rPr lang="en-GB" sz="4800" b="1" dirty="0">
                <a:solidFill>
                  <a:srgbClr val="001871"/>
                </a:solidFill>
                <a:latin typeface="Helvetica Neue"/>
              </a:rPr>
              <a:t> Kasih</a:t>
            </a:r>
            <a:endParaRPr lang="en-US" sz="4800" dirty="0"/>
          </a:p>
          <a:p>
            <a:endParaRPr lang="en-US" dirty="0"/>
          </a:p>
        </p:txBody>
      </p:sp>
    </p:spTree>
    <p:extLst>
      <p:ext uri="{BB962C8B-B14F-4D97-AF65-F5344CB8AC3E}">
        <p14:creationId xmlns:p14="http://schemas.microsoft.com/office/powerpoint/2010/main" val="247963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Head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A24DB5-85A5-4546-82FD-D953B16A67D2}"/>
              </a:ext>
            </a:extLst>
          </p:cNvPr>
          <p:cNvSpPr>
            <a:spLocks noGrp="1"/>
          </p:cNvSpPr>
          <p:nvPr>
            <p:ph type="body" sz="half" idx="2" hasCustomPrompt="1"/>
          </p:nvPr>
        </p:nvSpPr>
        <p:spPr>
          <a:xfrm>
            <a:off x="1048719" y="2057400"/>
            <a:ext cx="10094562"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copy</a:t>
            </a:r>
          </a:p>
        </p:txBody>
      </p:sp>
      <p:sp>
        <p:nvSpPr>
          <p:cNvPr id="19" name="Text Placeholder 18">
            <a:extLst>
              <a:ext uri="{FF2B5EF4-FFF2-40B4-BE49-F238E27FC236}">
                <a16:creationId xmlns:a16="http://schemas.microsoft.com/office/drawing/2014/main" id="{F3A86D2C-5229-6545-9C81-88803E75EEC3}"/>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2" name="Title 1">
            <a:extLst>
              <a:ext uri="{FF2B5EF4-FFF2-40B4-BE49-F238E27FC236}">
                <a16:creationId xmlns:a16="http://schemas.microsoft.com/office/drawing/2014/main" id="{39810FA8-0FBE-FC41-9CCA-291D9996F852}"/>
              </a:ext>
            </a:extLst>
          </p:cNvPr>
          <p:cNvSpPr>
            <a:spLocks noGrp="1"/>
          </p:cNvSpPr>
          <p:nvPr>
            <p:ph type="title"/>
          </p:nvPr>
        </p:nvSpPr>
        <p:spPr>
          <a:xfrm>
            <a:off x="1053932" y="681924"/>
            <a:ext cx="2992353" cy="536069"/>
          </a:xfrm>
        </p:spPr>
        <p:txBody>
          <a:bodyPr anchor="b"/>
          <a:lstStyle>
            <a:lvl1pPr>
              <a:defRPr sz="3200"/>
            </a:lvl1pPr>
          </a:lstStyle>
          <a:p>
            <a:r>
              <a:rPr lang="en-GB" dirty="0"/>
              <a:t>Click to edit</a:t>
            </a:r>
            <a:endParaRPr lang="en-US" dirty="0"/>
          </a:p>
        </p:txBody>
      </p:sp>
      <p:sp>
        <p:nvSpPr>
          <p:cNvPr id="5" name="Date Placeholder 4">
            <a:extLst>
              <a:ext uri="{FF2B5EF4-FFF2-40B4-BE49-F238E27FC236}">
                <a16:creationId xmlns:a16="http://schemas.microsoft.com/office/drawing/2014/main" id="{0DB2040F-982A-7E48-8CA5-2A99E138E3AB}"/>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6" name="Footer Placeholder 5">
            <a:extLst>
              <a:ext uri="{FF2B5EF4-FFF2-40B4-BE49-F238E27FC236}">
                <a16:creationId xmlns:a16="http://schemas.microsoft.com/office/drawing/2014/main" id="{EAA03590-F880-5C4B-9FD6-6EF15DD04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EAFCF-68A7-5A45-88BA-11E19382036B}"/>
              </a:ext>
            </a:extLst>
          </p:cNvPr>
          <p:cNvSpPr>
            <a:spLocks noGrp="1"/>
          </p:cNvSpPr>
          <p:nvPr>
            <p:ph type="sldNum" sz="quarter" idx="12"/>
          </p:nvPr>
        </p:nvSpPr>
        <p:spPr/>
        <p:txBody>
          <a:bodyPr/>
          <a:lstStyle/>
          <a:p>
            <a:fld id="{32D0D1D9-6661-2748-A276-EE493F4E5BA0}" type="slidenum">
              <a:rPr lang="en-US" smtClean="0"/>
              <a:t>‹#›</a:t>
            </a:fld>
            <a:endParaRPr lang="en-US"/>
          </a:p>
        </p:txBody>
      </p:sp>
      <p:cxnSp>
        <p:nvCxnSpPr>
          <p:cNvPr id="8" name="Straight Arrow Connector 7">
            <a:extLst>
              <a:ext uri="{FF2B5EF4-FFF2-40B4-BE49-F238E27FC236}">
                <a16:creationId xmlns:a16="http://schemas.microsoft.com/office/drawing/2014/main" id="{3F53F89F-A379-4945-A06A-E6DC427A0D31}"/>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B4FC4B3-0F5A-4B4B-9EBD-053247C13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pic>
        <p:nvPicPr>
          <p:cNvPr id="11" name="Picture 10">
            <a:extLst>
              <a:ext uri="{FF2B5EF4-FFF2-40B4-BE49-F238E27FC236}">
                <a16:creationId xmlns:a16="http://schemas.microsoft.com/office/drawing/2014/main" id="{B835C5F1-4078-DA45-B382-34B0E4D8A2A9}"/>
              </a:ext>
            </a:extLst>
          </p:cNvPr>
          <p:cNvPicPr>
            <a:picLocks noChangeAspect="1"/>
          </p:cNvPicPr>
          <p:nvPr userDrawn="1"/>
        </p:nvPicPr>
        <p:blipFill>
          <a:blip r:embed="rId3">
            <a:alphaModFix amt="23000"/>
          </a:blip>
          <a:stretch>
            <a:fillRect/>
          </a:stretch>
        </p:blipFill>
        <p:spPr>
          <a:xfrm>
            <a:off x="3699" y="0"/>
            <a:ext cx="12184602" cy="6858000"/>
          </a:xfrm>
          <a:prstGeom prst="rect">
            <a:avLst/>
          </a:prstGeom>
        </p:spPr>
      </p:pic>
    </p:spTree>
    <p:extLst>
      <p:ext uri="{BB962C8B-B14F-4D97-AF65-F5344CB8AC3E}">
        <p14:creationId xmlns:p14="http://schemas.microsoft.com/office/powerpoint/2010/main" val="224776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Column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359DC7-7143-754E-8BC1-64DC871E966D}"/>
              </a:ext>
            </a:extLst>
          </p:cNvPr>
          <p:cNvSpPr>
            <a:spLocks noGrp="1"/>
          </p:cNvSpPr>
          <p:nvPr>
            <p:ph type="body" sz="quarter" idx="14" hasCustomPrompt="1"/>
          </p:nvPr>
        </p:nvSpPr>
        <p:spPr>
          <a:xfrm>
            <a:off x="1055688"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 name="Title 1">
            <a:extLst>
              <a:ext uri="{FF2B5EF4-FFF2-40B4-BE49-F238E27FC236}">
                <a16:creationId xmlns:a16="http://schemas.microsoft.com/office/drawing/2014/main" id="{655398FE-4498-6549-A58E-9B0FBC27B18D}"/>
              </a:ext>
            </a:extLst>
          </p:cNvPr>
          <p:cNvSpPr>
            <a:spLocks noGrp="1"/>
          </p:cNvSpPr>
          <p:nvPr>
            <p:ph type="title" hasCustomPrompt="1"/>
          </p:nvPr>
        </p:nvSpPr>
        <p:spPr>
          <a:xfrm>
            <a:off x="1055109" y="681037"/>
            <a:ext cx="7728164" cy="551415"/>
          </a:xfrm>
        </p:spPr>
        <p:txBody>
          <a:bodyPr/>
          <a:lstStyle/>
          <a:p>
            <a:r>
              <a:rPr lang="en-GB" dirty="0"/>
              <a:t>Click to edit title</a:t>
            </a:r>
            <a:endParaRPr lang="en-US" dirty="0"/>
          </a:p>
        </p:txBody>
      </p:sp>
      <p:sp>
        <p:nvSpPr>
          <p:cNvPr id="4" name="Date Placeholder 3">
            <a:extLst>
              <a:ext uri="{FF2B5EF4-FFF2-40B4-BE49-F238E27FC236}">
                <a16:creationId xmlns:a16="http://schemas.microsoft.com/office/drawing/2014/main" id="{CFFEFC05-C662-9543-BDE6-EEAC2E206CDE}"/>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E57E6A7D-E752-794A-B240-B7AC57EC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70470-E306-3E4B-A677-0A495EA95C93}"/>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8" name="Picture 7">
            <a:extLst>
              <a:ext uri="{FF2B5EF4-FFF2-40B4-BE49-F238E27FC236}">
                <a16:creationId xmlns:a16="http://schemas.microsoft.com/office/drawing/2014/main" id="{46977D94-4B80-C14A-9FB4-9FDDDED4B0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2" name="Text Placeholder 11">
            <a:extLst>
              <a:ext uri="{FF2B5EF4-FFF2-40B4-BE49-F238E27FC236}">
                <a16:creationId xmlns:a16="http://schemas.microsoft.com/office/drawing/2014/main" id="{233ACD29-5E74-824C-84F3-F739817D6E26}"/>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sp>
        <p:nvSpPr>
          <p:cNvPr id="22" name="Text Placeholder 21">
            <a:extLst>
              <a:ext uri="{FF2B5EF4-FFF2-40B4-BE49-F238E27FC236}">
                <a16:creationId xmlns:a16="http://schemas.microsoft.com/office/drawing/2014/main" id="{255EDC61-DA69-3742-BF1B-AE182AE9FAF2}"/>
              </a:ext>
            </a:extLst>
          </p:cNvPr>
          <p:cNvSpPr>
            <a:spLocks noGrp="1"/>
          </p:cNvSpPr>
          <p:nvPr>
            <p:ph type="body" sz="quarter" idx="16" hasCustomPrompt="1"/>
          </p:nvPr>
        </p:nvSpPr>
        <p:spPr>
          <a:xfrm>
            <a:off x="1055688"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23" name="Text Placeholder 15">
            <a:extLst>
              <a:ext uri="{FF2B5EF4-FFF2-40B4-BE49-F238E27FC236}">
                <a16:creationId xmlns:a16="http://schemas.microsoft.com/office/drawing/2014/main" id="{000B836D-319E-5546-B144-E024B6BF2DEE}"/>
              </a:ext>
            </a:extLst>
          </p:cNvPr>
          <p:cNvSpPr>
            <a:spLocks noGrp="1"/>
          </p:cNvSpPr>
          <p:nvPr>
            <p:ph type="body" sz="quarter" idx="17" hasCustomPrompt="1"/>
          </p:nvPr>
        </p:nvSpPr>
        <p:spPr>
          <a:xfrm>
            <a:off x="6191055" y="2008188"/>
            <a:ext cx="4572000" cy="365125"/>
          </a:xfrm>
        </p:spPr>
        <p:txBody>
          <a:bodyPr/>
          <a:lstStyle>
            <a:lvl1pPr marL="0" indent="0">
              <a:buFont typeface="Arial" panose="020B0604020202020204" pitchFamily="34" charset="0"/>
              <a:buNone/>
              <a:defRPr b="0" i="0"/>
            </a:lvl1pPr>
          </a:lstStyle>
          <a:p>
            <a:r>
              <a:rPr lang="en-MY"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Click to edit header</a:t>
            </a:r>
          </a:p>
        </p:txBody>
      </p:sp>
      <p:sp>
        <p:nvSpPr>
          <p:cNvPr id="24" name="Text Placeholder 21">
            <a:extLst>
              <a:ext uri="{FF2B5EF4-FFF2-40B4-BE49-F238E27FC236}">
                <a16:creationId xmlns:a16="http://schemas.microsoft.com/office/drawing/2014/main" id="{B5D91231-DE62-F24D-B8CB-A1C34226A77E}"/>
              </a:ext>
            </a:extLst>
          </p:cNvPr>
          <p:cNvSpPr>
            <a:spLocks noGrp="1"/>
          </p:cNvSpPr>
          <p:nvPr>
            <p:ph type="body" sz="quarter" idx="18" hasCustomPrompt="1"/>
          </p:nvPr>
        </p:nvSpPr>
        <p:spPr>
          <a:xfrm>
            <a:off x="6191055" y="2559050"/>
            <a:ext cx="4572000" cy="3332163"/>
          </a:xfrm>
        </p:spPr>
        <p:txBody>
          <a:bodyPr/>
          <a:lstStyle>
            <a:lvl1pPr marL="285750" indent="-285750">
              <a:buFont typeface="Arial" panose="020B0604020202020204" pitchFamily="34" charset="0"/>
              <a:buChar char="•"/>
              <a:defRPr/>
            </a:lvl1pPr>
          </a:lstStyle>
          <a:p>
            <a:pPr lvl="0"/>
            <a:r>
              <a:rPr lang="en-US" dirty="0"/>
              <a:t>Click to add copy</a:t>
            </a:r>
          </a:p>
        </p:txBody>
      </p:sp>
    </p:spTree>
    <p:extLst>
      <p:ext uri="{BB962C8B-B14F-4D97-AF65-F5344CB8AC3E}">
        <p14:creationId xmlns:p14="http://schemas.microsoft.com/office/powerpoint/2010/main" val="415403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E83A-7139-F247-97F1-43DA7BF2E5BE}"/>
              </a:ext>
            </a:extLst>
          </p:cNvPr>
          <p:cNvSpPr>
            <a:spLocks noGrp="1"/>
          </p:cNvSpPr>
          <p:nvPr>
            <p:ph type="title" hasCustomPrompt="1"/>
          </p:nvPr>
        </p:nvSpPr>
        <p:spPr>
          <a:xfrm>
            <a:off x="1090896" y="746442"/>
            <a:ext cx="3594226" cy="1549456"/>
          </a:xfrm>
        </p:spPr>
        <p:txBody>
          <a:bodyPr/>
          <a:lstStyle/>
          <a:p>
            <a:r>
              <a:rPr lang="en-GB" sz="3200" b="1" dirty="0">
                <a:solidFill>
                  <a:srgbClr val="001871"/>
                </a:solidFill>
                <a:latin typeface="Helvetica Neue"/>
              </a:rPr>
              <a:t>CLICK TO ADD HEADER TITLE</a:t>
            </a:r>
            <a:endParaRPr lang="en-US" dirty="0"/>
          </a:p>
        </p:txBody>
      </p:sp>
      <p:sp>
        <p:nvSpPr>
          <p:cNvPr id="4" name="Date Placeholder 3">
            <a:extLst>
              <a:ext uri="{FF2B5EF4-FFF2-40B4-BE49-F238E27FC236}">
                <a16:creationId xmlns:a16="http://schemas.microsoft.com/office/drawing/2014/main" id="{2CFBDF66-9063-B64A-87C5-999033DB8483}"/>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0CD788C5-4B27-564B-8BD5-C4A6A0CC4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732C1-1A85-E24A-8F38-6A533D0B5477}"/>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7" name="Picture 6">
            <a:extLst>
              <a:ext uri="{FF2B5EF4-FFF2-40B4-BE49-F238E27FC236}">
                <a16:creationId xmlns:a16="http://schemas.microsoft.com/office/drawing/2014/main" id="{D0DCEF1E-8B0D-604F-ADA3-2BDA00DE4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8" name="Rectangle 7">
            <a:extLst>
              <a:ext uri="{FF2B5EF4-FFF2-40B4-BE49-F238E27FC236}">
                <a16:creationId xmlns:a16="http://schemas.microsoft.com/office/drawing/2014/main" id="{7719D997-E7C0-B140-AAE8-87F25D8A9D7B}"/>
              </a:ext>
            </a:extLst>
          </p:cNvPr>
          <p:cNvSpPr/>
          <p:nvPr userDrawn="1"/>
        </p:nvSpPr>
        <p:spPr>
          <a:xfrm>
            <a:off x="0" y="746441"/>
            <a:ext cx="757238" cy="6111559"/>
          </a:xfrm>
          <a:prstGeom prst="rect">
            <a:avLst/>
          </a:prstGeom>
          <a:solidFill>
            <a:srgbClr val="0018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8B6924F-9393-8246-86E5-58E0DA3AF84F}"/>
              </a:ext>
            </a:extLst>
          </p:cNvPr>
          <p:cNvSpPr>
            <a:spLocks noGrp="1"/>
          </p:cNvSpPr>
          <p:nvPr>
            <p:ph type="body" sz="quarter" idx="14" hasCustomPrompt="1"/>
          </p:nvPr>
        </p:nvSpPr>
        <p:spPr>
          <a:xfrm>
            <a:off x="1081186" y="2381948"/>
            <a:ext cx="2941637" cy="355280"/>
          </a:xfrm>
        </p:spPr>
        <p:txBody>
          <a:bodyPr>
            <a:normAutofit/>
          </a:bodyPr>
          <a:lstStyle>
            <a:lvl1pPr marL="0" indent="0">
              <a:lnSpc>
                <a:spcPct val="100000"/>
              </a:lnSpc>
              <a:buNone/>
              <a:defRPr sz="2000">
                <a:solidFill>
                  <a:srgbClr val="001871"/>
                </a:solidFill>
              </a:defRPr>
            </a:lvl1pPr>
          </a:lstStyle>
          <a:p>
            <a:pPr lvl="0"/>
            <a:r>
              <a:rPr lang="en-US" dirty="0"/>
              <a:t>Click to subtitle</a:t>
            </a:r>
          </a:p>
        </p:txBody>
      </p:sp>
      <p:sp>
        <p:nvSpPr>
          <p:cNvPr id="15" name="Text Placeholder 15">
            <a:extLst>
              <a:ext uri="{FF2B5EF4-FFF2-40B4-BE49-F238E27FC236}">
                <a16:creationId xmlns:a16="http://schemas.microsoft.com/office/drawing/2014/main" id="{6FB5F607-3E5E-704F-96BD-59F2657F8395}"/>
              </a:ext>
            </a:extLst>
          </p:cNvPr>
          <p:cNvSpPr>
            <a:spLocks noGrp="1"/>
          </p:cNvSpPr>
          <p:nvPr>
            <p:ph type="body" sz="quarter" idx="15" hasCustomPrompt="1"/>
          </p:nvPr>
        </p:nvSpPr>
        <p:spPr>
          <a:xfrm>
            <a:off x="4977586" y="1989453"/>
            <a:ext cx="5712409" cy="4071937"/>
          </a:xfrm>
        </p:spPr>
        <p:txBody>
          <a:bodyPr/>
          <a:lstStyle>
            <a:lvl1pPr marL="285750" indent="-285750">
              <a:buFont typeface="Arial" panose="020B0604020202020204" pitchFamily="34" charset="0"/>
              <a:buChar char="•"/>
              <a:defRPr/>
            </a:lvl1pPr>
          </a:lstStyle>
          <a:p>
            <a:pPr lvl="0"/>
            <a:r>
              <a:rPr lang="en-US" dirty="0"/>
              <a:t>Click to add copy</a:t>
            </a:r>
          </a:p>
        </p:txBody>
      </p:sp>
      <p:sp>
        <p:nvSpPr>
          <p:cNvPr id="19" name="Text Placeholder 18">
            <a:extLst>
              <a:ext uri="{FF2B5EF4-FFF2-40B4-BE49-F238E27FC236}">
                <a16:creationId xmlns:a16="http://schemas.microsoft.com/office/drawing/2014/main" id="{06DA5193-9C4F-3B4A-8437-38181479FD02}"/>
              </a:ext>
            </a:extLst>
          </p:cNvPr>
          <p:cNvSpPr>
            <a:spLocks noGrp="1"/>
          </p:cNvSpPr>
          <p:nvPr>
            <p:ph type="body" sz="quarter" idx="16" hasCustomPrompt="1"/>
          </p:nvPr>
        </p:nvSpPr>
        <p:spPr>
          <a:xfrm>
            <a:off x="5215221" y="1205766"/>
            <a:ext cx="2318760" cy="424138"/>
          </a:xfrm>
        </p:spPr>
        <p:txBody>
          <a:bodyPr>
            <a:normAutofit/>
          </a:bodyPr>
          <a:lstStyle>
            <a:lvl1pPr marL="0" indent="0">
              <a:buNone/>
              <a:defRPr sz="2000" b="1"/>
            </a:lvl1pPr>
          </a:lstStyle>
          <a:p>
            <a:pPr lvl="0"/>
            <a:r>
              <a:rPr lang="en-US" dirty="0"/>
              <a:t>Click to header</a:t>
            </a:r>
          </a:p>
        </p:txBody>
      </p:sp>
    </p:spTree>
    <p:extLst>
      <p:ext uri="{BB962C8B-B14F-4D97-AF65-F5344CB8AC3E}">
        <p14:creationId xmlns:p14="http://schemas.microsoft.com/office/powerpoint/2010/main" val="393411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9768-0CB3-2746-AA31-377FC683CBD3}"/>
              </a:ext>
            </a:extLst>
          </p:cNvPr>
          <p:cNvSpPr>
            <a:spLocks noGrp="1"/>
          </p:cNvSpPr>
          <p:nvPr>
            <p:ph type="title" hasCustomPrompt="1"/>
          </p:nvPr>
        </p:nvSpPr>
        <p:spPr>
          <a:xfrm>
            <a:off x="1448831" y="1853127"/>
            <a:ext cx="4132511" cy="573644"/>
          </a:xfrm>
        </p:spPr>
        <p:txBody>
          <a:bodyPr anchor="b">
            <a:normAutofit/>
          </a:bodyPr>
          <a:lstStyle>
            <a:lvl1pPr>
              <a:defRPr sz="3200"/>
            </a:lvl1pPr>
          </a:lstStyle>
          <a:p>
            <a:r>
              <a:rPr lang="en-GB" dirty="0"/>
              <a:t>Click to add header</a:t>
            </a:r>
            <a:endParaRPr lang="en-US" dirty="0"/>
          </a:p>
        </p:txBody>
      </p:sp>
      <p:sp>
        <p:nvSpPr>
          <p:cNvPr id="3" name="Text Placeholder 2">
            <a:extLst>
              <a:ext uri="{FF2B5EF4-FFF2-40B4-BE49-F238E27FC236}">
                <a16:creationId xmlns:a16="http://schemas.microsoft.com/office/drawing/2014/main" id="{BD1E143E-37EA-7444-B19C-71F9356092EA}"/>
              </a:ext>
            </a:extLst>
          </p:cNvPr>
          <p:cNvSpPr>
            <a:spLocks noGrp="1"/>
          </p:cNvSpPr>
          <p:nvPr>
            <p:ph type="body" idx="1" hasCustomPrompt="1"/>
          </p:nvPr>
        </p:nvSpPr>
        <p:spPr>
          <a:xfrm>
            <a:off x="1448829" y="2593883"/>
            <a:ext cx="4132513" cy="2779395"/>
          </a:xfrm>
        </p:spPr>
        <p:txBody>
          <a:bodyPr>
            <a:normAutofit/>
          </a:bodyPr>
          <a:lstStyle>
            <a:lvl1pPr marL="0" indent="0">
              <a:buNone/>
              <a:defRPr sz="1800">
                <a:solidFill>
                  <a:srgbClr val="001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copy</a:t>
            </a:r>
          </a:p>
        </p:txBody>
      </p:sp>
      <p:sp>
        <p:nvSpPr>
          <p:cNvPr id="4" name="Date Placeholder 3">
            <a:extLst>
              <a:ext uri="{FF2B5EF4-FFF2-40B4-BE49-F238E27FC236}">
                <a16:creationId xmlns:a16="http://schemas.microsoft.com/office/drawing/2014/main" id="{4531CCA0-25AE-0748-8683-0B5906A98A0F}"/>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FB5D10D7-AF3E-8746-BADC-E0546DFE0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4DB03-E64E-F54B-97DB-BD7ABD4CC32D}"/>
              </a:ext>
            </a:extLst>
          </p:cNvPr>
          <p:cNvSpPr>
            <a:spLocks noGrp="1"/>
          </p:cNvSpPr>
          <p:nvPr>
            <p:ph type="sldNum" sz="quarter" idx="12"/>
          </p:nvPr>
        </p:nvSpPr>
        <p:spPr/>
        <p:txBody>
          <a:bodyPr/>
          <a:lstStyle/>
          <a:p>
            <a:fld id="{32D0D1D9-6661-2748-A276-EE493F4E5BA0}" type="slidenum">
              <a:rPr lang="en-US" smtClean="0"/>
              <a:t>‹#›</a:t>
            </a:fld>
            <a:endParaRPr lang="en-US"/>
          </a:p>
        </p:txBody>
      </p:sp>
      <p:pic>
        <p:nvPicPr>
          <p:cNvPr id="10" name="Picture 9">
            <a:extLst>
              <a:ext uri="{FF2B5EF4-FFF2-40B4-BE49-F238E27FC236}">
                <a16:creationId xmlns:a16="http://schemas.microsoft.com/office/drawing/2014/main" id="{11C6439B-AF0C-4E44-AA17-B72FE0D813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23" name="Picture Placeholder 22">
            <a:extLst>
              <a:ext uri="{FF2B5EF4-FFF2-40B4-BE49-F238E27FC236}">
                <a16:creationId xmlns:a16="http://schemas.microsoft.com/office/drawing/2014/main" id="{501AD468-FD5A-9D47-B19E-72DA7F009258}"/>
              </a:ext>
            </a:extLst>
          </p:cNvPr>
          <p:cNvSpPr>
            <a:spLocks noGrp="1"/>
          </p:cNvSpPr>
          <p:nvPr>
            <p:ph type="pic" sz="quarter" idx="13"/>
          </p:nvPr>
        </p:nvSpPr>
        <p:spPr>
          <a:xfrm>
            <a:off x="7029071" y="1887149"/>
            <a:ext cx="3636963" cy="3656708"/>
          </a:xfrm>
          <a:custGeom>
            <a:avLst/>
            <a:gdLst>
              <a:gd name="connsiteX0" fmla="*/ 1828354 w 3636963"/>
              <a:gd name="connsiteY0" fmla="*/ 0 h 3656708"/>
              <a:gd name="connsiteX1" fmla="*/ 3619562 w 3636963"/>
              <a:gd name="connsiteY1" fmla="*/ 1459877 h 3656708"/>
              <a:gd name="connsiteX2" fmla="*/ 3636963 w 3636963"/>
              <a:gd name="connsiteY2" fmla="*/ 1573892 h 3656708"/>
              <a:gd name="connsiteX3" fmla="*/ 3636963 w 3636963"/>
              <a:gd name="connsiteY3" fmla="*/ 2082817 h 3656708"/>
              <a:gd name="connsiteX4" fmla="*/ 3619562 w 3636963"/>
              <a:gd name="connsiteY4" fmla="*/ 2196831 h 3656708"/>
              <a:gd name="connsiteX5" fmla="*/ 1828354 w 3636963"/>
              <a:gd name="connsiteY5" fmla="*/ 3656708 h 3656708"/>
              <a:gd name="connsiteX6" fmla="*/ 0 w 3636963"/>
              <a:gd name="connsiteY6" fmla="*/ 1828354 h 3656708"/>
              <a:gd name="connsiteX7" fmla="*/ 1828354 w 3636963"/>
              <a:gd name="connsiteY7" fmla="*/ 0 h 36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963" h="3656708">
                <a:moveTo>
                  <a:pt x="1828354" y="0"/>
                </a:moveTo>
                <a:cubicBezTo>
                  <a:pt x="2711905" y="0"/>
                  <a:pt x="3449075" y="626727"/>
                  <a:pt x="3619562" y="1459877"/>
                </a:cubicBezTo>
                <a:lnTo>
                  <a:pt x="3636963" y="1573892"/>
                </a:lnTo>
                <a:lnTo>
                  <a:pt x="3636963" y="2082817"/>
                </a:lnTo>
                <a:lnTo>
                  <a:pt x="3619562" y="2196831"/>
                </a:lnTo>
                <a:cubicBezTo>
                  <a:pt x="3449075" y="3029981"/>
                  <a:pt x="2711905" y="3656708"/>
                  <a:pt x="1828354" y="3656708"/>
                </a:cubicBezTo>
                <a:cubicBezTo>
                  <a:pt x="818582" y="3656708"/>
                  <a:pt x="0" y="2838126"/>
                  <a:pt x="0" y="1828354"/>
                </a:cubicBezTo>
                <a:cubicBezTo>
                  <a:pt x="0" y="818582"/>
                  <a:pt x="818582" y="0"/>
                  <a:pt x="1828354" y="0"/>
                </a:cubicBezTo>
                <a:close/>
              </a:path>
            </a:pathLst>
          </a:custGeom>
        </p:spPr>
        <p:txBody>
          <a:bodyPr wrap="square">
            <a:noAutofit/>
          </a:bodyPr>
          <a:lstStyle/>
          <a:p>
            <a:endParaRPr lang="en-US" dirty="0"/>
          </a:p>
        </p:txBody>
      </p:sp>
      <p:sp>
        <p:nvSpPr>
          <p:cNvPr id="58" name="Picture Placeholder 57">
            <a:extLst>
              <a:ext uri="{FF2B5EF4-FFF2-40B4-BE49-F238E27FC236}">
                <a16:creationId xmlns:a16="http://schemas.microsoft.com/office/drawing/2014/main" id="{F96B2066-136A-8845-83B7-9607F49FAB96}"/>
              </a:ext>
            </a:extLst>
          </p:cNvPr>
          <p:cNvSpPr>
            <a:spLocks noGrp="1"/>
          </p:cNvSpPr>
          <p:nvPr>
            <p:ph type="pic" sz="quarter" idx="23"/>
          </p:nvPr>
        </p:nvSpPr>
        <p:spPr>
          <a:xfrm>
            <a:off x="5915909" y="1504341"/>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39" name="Text Placeholder 38">
            <a:extLst>
              <a:ext uri="{FF2B5EF4-FFF2-40B4-BE49-F238E27FC236}">
                <a16:creationId xmlns:a16="http://schemas.microsoft.com/office/drawing/2014/main" id="{C7D18D76-51E4-F048-94CB-1419720B6E80}"/>
              </a:ext>
            </a:extLst>
          </p:cNvPr>
          <p:cNvSpPr>
            <a:spLocks noGrp="1"/>
          </p:cNvSpPr>
          <p:nvPr>
            <p:ph type="body" sz="quarter" idx="14" hasCustomPrompt="1"/>
          </p:nvPr>
        </p:nvSpPr>
        <p:spPr>
          <a:xfrm>
            <a:off x="6120915" y="1985525"/>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0" name="Picture Placeholder 59">
            <a:extLst>
              <a:ext uri="{FF2B5EF4-FFF2-40B4-BE49-F238E27FC236}">
                <a16:creationId xmlns:a16="http://schemas.microsoft.com/office/drawing/2014/main" id="{6FDFFB4C-97F2-974B-B0C1-41F62F0ACA6D}"/>
              </a:ext>
            </a:extLst>
          </p:cNvPr>
          <p:cNvSpPr>
            <a:spLocks noGrp="1"/>
          </p:cNvSpPr>
          <p:nvPr>
            <p:ph type="pic" sz="quarter" idx="24"/>
          </p:nvPr>
        </p:nvSpPr>
        <p:spPr>
          <a:xfrm>
            <a:off x="9180159" y="148384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41" name="Text Placeholder 38">
            <a:extLst>
              <a:ext uri="{FF2B5EF4-FFF2-40B4-BE49-F238E27FC236}">
                <a16:creationId xmlns:a16="http://schemas.microsoft.com/office/drawing/2014/main" id="{B54B2F49-D845-4E4A-AD48-8C2FA1B42E4C}"/>
              </a:ext>
            </a:extLst>
          </p:cNvPr>
          <p:cNvSpPr>
            <a:spLocks noGrp="1"/>
          </p:cNvSpPr>
          <p:nvPr>
            <p:ph type="body" sz="quarter" idx="16" hasCustomPrompt="1"/>
          </p:nvPr>
        </p:nvSpPr>
        <p:spPr>
          <a:xfrm>
            <a:off x="9408754" y="1974240"/>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61" name="Picture Placeholder 60">
            <a:extLst>
              <a:ext uri="{FF2B5EF4-FFF2-40B4-BE49-F238E27FC236}">
                <a16:creationId xmlns:a16="http://schemas.microsoft.com/office/drawing/2014/main" id="{25FBAC40-5B0A-774B-9CB6-76231FD5E1CE}"/>
              </a:ext>
            </a:extLst>
          </p:cNvPr>
          <p:cNvSpPr>
            <a:spLocks noGrp="1"/>
          </p:cNvSpPr>
          <p:nvPr>
            <p:ph type="pic" sz="quarter" idx="25"/>
          </p:nvPr>
        </p:nvSpPr>
        <p:spPr>
          <a:xfrm>
            <a:off x="6235092" y="4631559"/>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dirty="0"/>
          </a:p>
        </p:txBody>
      </p:sp>
      <p:sp>
        <p:nvSpPr>
          <p:cNvPr id="62" name="Picture Placeholder 61">
            <a:extLst>
              <a:ext uri="{FF2B5EF4-FFF2-40B4-BE49-F238E27FC236}">
                <a16:creationId xmlns:a16="http://schemas.microsoft.com/office/drawing/2014/main" id="{12917D4C-C3EA-EB4B-B280-9F78081A3B61}"/>
              </a:ext>
            </a:extLst>
          </p:cNvPr>
          <p:cNvSpPr>
            <a:spLocks noGrp="1"/>
          </p:cNvSpPr>
          <p:nvPr>
            <p:ph type="pic" sz="quarter" idx="26"/>
          </p:nvPr>
        </p:nvSpPr>
        <p:spPr>
          <a:xfrm>
            <a:off x="9355167" y="4326422"/>
            <a:ext cx="1545393" cy="1538896"/>
          </a:xfrm>
          <a:custGeom>
            <a:avLst/>
            <a:gdLst>
              <a:gd name="connsiteX0" fmla="*/ 874120 w 1748240"/>
              <a:gd name="connsiteY0" fmla="*/ 0 h 1740890"/>
              <a:gd name="connsiteX1" fmla="*/ 1748240 w 1748240"/>
              <a:gd name="connsiteY1" fmla="*/ 874120 h 1740890"/>
              <a:gd name="connsiteX2" fmla="*/ 1050286 w 1748240"/>
              <a:gd name="connsiteY2" fmla="*/ 1730481 h 1740890"/>
              <a:gd name="connsiteX3" fmla="*/ 982083 w 1748240"/>
              <a:gd name="connsiteY3" fmla="*/ 1740890 h 1740890"/>
              <a:gd name="connsiteX4" fmla="*/ 766158 w 1748240"/>
              <a:gd name="connsiteY4" fmla="*/ 1740890 h 1740890"/>
              <a:gd name="connsiteX5" fmla="*/ 697955 w 1748240"/>
              <a:gd name="connsiteY5" fmla="*/ 1730481 h 1740890"/>
              <a:gd name="connsiteX6" fmla="*/ 0 w 1748240"/>
              <a:gd name="connsiteY6" fmla="*/ 874120 h 1740890"/>
              <a:gd name="connsiteX7" fmla="*/ 874120 w 1748240"/>
              <a:gd name="connsiteY7" fmla="*/ 0 h 174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240" h="1740890">
                <a:moveTo>
                  <a:pt x="874120" y="0"/>
                </a:moveTo>
                <a:cubicBezTo>
                  <a:pt x="1356883" y="0"/>
                  <a:pt x="1748240" y="391357"/>
                  <a:pt x="1748240" y="874120"/>
                </a:cubicBezTo>
                <a:cubicBezTo>
                  <a:pt x="1748240" y="1296538"/>
                  <a:pt x="1448608" y="1648973"/>
                  <a:pt x="1050286" y="1730481"/>
                </a:cubicBezTo>
                <a:lnTo>
                  <a:pt x="982083" y="1740890"/>
                </a:lnTo>
                <a:lnTo>
                  <a:pt x="766158" y="1740890"/>
                </a:lnTo>
                <a:lnTo>
                  <a:pt x="697955" y="1730481"/>
                </a:lnTo>
                <a:cubicBezTo>
                  <a:pt x="299633" y="1648973"/>
                  <a:pt x="0" y="1296538"/>
                  <a:pt x="0" y="874120"/>
                </a:cubicBezTo>
                <a:cubicBezTo>
                  <a:pt x="0" y="391357"/>
                  <a:pt x="391357" y="0"/>
                  <a:pt x="874120" y="0"/>
                </a:cubicBezTo>
                <a:close/>
              </a:path>
            </a:pathLst>
          </a:custGeom>
          <a:solidFill>
            <a:schemeClr val="accent2"/>
          </a:solidFill>
        </p:spPr>
        <p:txBody>
          <a:bodyPr wrap="square">
            <a:noAutofit/>
          </a:bodyPr>
          <a:lstStyle/>
          <a:p>
            <a:endParaRPr lang="en-US"/>
          </a:p>
        </p:txBody>
      </p:sp>
      <p:sp>
        <p:nvSpPr>
          <p:cNvPr id="40" name="Text Placeholder 38">
            <a:extLst>
              <a:ext uri="{FF2B5EF4-FFF2-40B4-BE49-F238E27FC236}">
                <a16:creationId xmlns:a16="http://schemas.microsoft.com/office/drawing/2014/main" id="{961E66CA-1BAF-544F-9C64-EC209AF9D4A2}"/>
              </a:ext>
            </a:extLst>
          </p:cNvPr>
          <p:cNvSpPr>
            <a:spLocks noGrp="1"/>
          </p:cNvSpPr>
          <p:nvPr>
            <p:ph type="body" sz="quarter" idx="15" hasCustomPrompt="1"/>
          </p:nvPr>
        </p:nvSpPr>
        <p:spPr>
          <a:xfrm>
            <a:off x="6436543" y="5125139"/>
            <a:ext cx="1109444" cy="608358"/>
          </a:xfrm>
        </p:spPr>
        <p:txBody>
          <a:bodyPr>
            <a:normAutofit/>
          </a:bodyPr>
          <a:lstStyle>
            <a:lvl1pPr marL="0" indent="0">
              <a:buNone/>
              <a:defRPr sz="1400">
                <a:solidFill>
                  <a:schemeClr val="bg1"/>
                </a:solidFill>
              </a:defRPr>
            </a:lvl1pPr>
          </a:lstStyle>
          <a:p>
            <a:pPr lvl="0"/>
            <a:r>
              <a:rPr lang="en-US" dirty="0"/>
              <a:t>Click to add text</a:t>
            </a:r>
          </a:p>
        </p:txBody>
      </p:sp>
      <p:sp>
        <p:nvSpPr>
          <p:cNvPr id="42" name="Text Placeholder 38">
            <a:extLst>
              <a:ext uri="{FF2B5EF4-FFF2-40B4-BE49-F238E27FC236}">
                <a16:creationId xmlns:a16="http://schemas.microsoft.com/office/drawing/2014/main" id="{4E7648F6-6C0F-2342-9ACD-C3332D40FBA7}"/>
              </a:ext>
            </a:extLst>
          </p:cNvPr>
          <p:cNvSpPr>
            <a:spLocks noGrp="1"/>
          </p:cNvSpPr>
          <p:nvPr>
            <p:ph type="body" sz="quarter" idx="17" hasCustomPrompt="1"/>
          </p:nvPr>
        </p:nvSpPr>
        <p:spPr>
          <a:xfrm>
            <a:off x="9573142" y="4804655"/>
            <a:ext cx="1109444" cy="608358"/>
          </a:xfrm>
        </p:spPr>
        <p:txBody>
          <a:bodyPr>
            <a:normAutofit/>
          </a:bodyPr>
          <a:lstStyle>
            <a:lvl1pPr marL="0" indent="0">
              <a:buNone/>
              <a:defRPr sz="1400">
                <a:solidFill>
                  <a:schemeClr val="bg1"/>
                </a:solidFill>
              </a:defRPr>
            </a:lvl1pPr>
          </a:lstStyle>
          <a:p>
            <a:pPr lvl="0"/>
            <a:r>
              <a:rPr lang="en-US" dirty="0"/>
              <a:t>Click to add text</a:t>
            </a:r>
          </a:p>
        </p:txBody>
      </p:sp>
    </p:spTree>
    <p:extLst>
      <p:ext uri="{BB962C8B-B14F-4D97-AF65-F5344CB8AC3E}">
        <p14:creationId xmlns:p14="http://schemas.microsoft.com/office/powerpoint/2010/main" val="189660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Multiple Imag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C3A511F-923A-544C-967A-18935FA7974E}"/>
              </a:ext>
            </a:extLst>
          </p:cNvPr>
          <p:cNvSpPr>
            <a:spLocks noGrp="1"/>
          </p:cNvSpPr>
          <p:nvPr>
            <p:ph type="title" hasCustomPrompt="1"/>
          </p:nvPr>
        </p:nvSpPr>
        <p:spPr>
          <a:xfrm>
            <a:off x="1055109" y="647820"/>
            <a:ext cx="4132511" cy="573644"/>
          </a:xfrm>
        </p:spPr>
        <p:txBody>
          <a:bodyPr anchor="b">
            <a:normAutofit/>
          </a:bodyPr>
          <a:lstStyle>
            <a:lvl1pPr>
              <a:defRPr sz="3200"/>
            </a:lvl1pPr>
          </a:lstStyle>
          <a:p>
            <a:r>
              <a:rPr lang="en-GB" dirty="0"/>
              <a:t>Click to edit header</a:t>
            </a:r>
            <a:endParaRPr lang="en-US" dirty="0"/>
          </a:p>
        </p:txBody>
      </p:sp>
      <p:sp>
        <p:nvSpPr>
          <p:cNvPr id="4" name="Date Placeholder 3">
            <a:extLst>
              <a:ext uri="{FF2B5EF4-FFF2-40B4-BE49-F238E27FC236}">
                <a16:creationId xmlns:a16="http://schemas.microsoft.com/office/drawing/2014/main" id="{D2DDA3D3-57D5-FD45-B1F6-8B4EB9A55C62}"/>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5" name="Footer Placeholder 4">
            <a:extLst>
              <a:ext uri="{FF2B5EF4-FFF2-40B4-BE49-F238E27FC236}">
                <a16:creationId xmlns:a16="http://schemas.microsoft.com/office/drawing/2014/main" id="{8C5BE1CB-30B6-6041-987B-94EE88856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B3479-D64D-FB4C-82E1-59DB5BFA8833}"/>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7" name="Rectangle 6">
            <a:extLst>
              <a:ext uri="{FF2B5EF4-FFF2-40B4-BE49-F238E27FC236}">
                <a16:creationId xmlns:a16="http://schemas.microsoft.com/office/drawing/2014/main" id="{194999FC-A7B2-594F-A44A-C8014A2FD34C}"/>
              </a:ext>
            </a:extLst>
          </p:cNvPr>
          <p:cNvSpPr/>
          <p:nvPr userDrawn="1"/>
        </p:nvSpPr>
        <p:spPr>
          <a:xfrm>
            <a:off x="0" y="3028951"/>
            <a:ext cx="8243888" cy="3829050"/>
          </a:xfrm>
          <a:prstGeom prst="rect">
            <a:avLst/>
          </a:prstGeom>
          <a:solidFill>
            <a:srgbClr val="005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77D3F6-2C28-204F-A333-056C1E322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13" name="Picture Placeholder 12">
            <a:extLst>
              <a:ext uri="{FF2B5EF4-FFF2-40B4-BE49-F238E27FC236}">
                <a16:creationId xmlns:a16="http://schemas.microsoft.com/office/drawing/2014/main" id="{D21DE492-E265-244E-B53C-4F8A43FD0468}"/>
              </a:ext>
            </a:extLst>
          </p:cNvPr>
          <p:cNvSpPr>
            <a:spLocks noGrp="1"/>
          </p:cNvSpPr>
          <p:nvPr>
            <p:ph type="pic" sz="quarter" idx="13"/>
          </p:nvPr>
        </p:nvSpPr>
        <p:spPr>
          <a:xfrm>
            <a:off x="965200" y="1838325"/>
            <a:ext cx="2459038" cy="3649663"/>
          </a:xfrm>
        </p:spPr>
        <p:txBody>
          <a:bodyPr/>
          <a:lstStyle/>
          <a:p>
            <a:endParaRPr lang="en-US"/>
          </a:p>
        </p:txBody>
      </p:sp>
      <p:sp>
        <p:nvSpPr>
          <p:cNvPr id="22" name="Text Placeholder 21">
            <a:extLst>
              <a:ext uri="{FF2B5EF4-FFF2-40B4-BE49-F238E27FC236}">
                <a16:creationId xmlns:a16="http://schemas.microsoft.com/office/drawing/2014/main" id="{3DD348C8-3731-2747-8B21-1B4D2A5BB746}"/>
              </a:ext>
            </a:extLst>
          </p:cNvPr>
          <p:cNvSpPr>
            <a:spLocks noGrp="1"/>
          </p:cNvSpPr>
          <p:nvPr>
            <p:ph type="body" sz="quarter" idx="16" hasCustomPrompt="1"/>
          </p:nvPr>
        </p:nvSpPr>
        <p:spPr>
          <a:xfrm>
            <a:off x="9201150" y="2724150"/>
            <a:ext cx="2506663" cy="2865438"/>
          </a:xfrm>
        </p:spPr>
        <p:txBody>
          <a:bodyPr/>
          <a:lstStyle>
            <a:lvl1pPr marL="0" indent="0">
              <a:buNone/>
              <a:defRPr>
                <a:solidFill>
                  <a:srgbClr val="58595B"/>
                </a:solidFill>
              </a:defRPr>
            </a:lvl1pPr>
          </a:lstStyle>
          <a:p>
            <a:pPr lvl="0"/>
            <a:r>
              <a:rPr lang="en-US" dirty="0"/>
              <a:t>Click to add copy</a:t>
            </a:r>
          </a:p>
        </p:txBody>
      </p:sp>
      <p:sp>
        <p:nvSpPr>
          <p:cNvPr id="17" name="Picture Placeholder 16">
            <a:extLst>
              <a:ext uri="{FF2B5EF4-FFF2-40B4-BE49-F238E27FC236}">
                <a16:creationId xmlns:a16="http://schemas.microsoft.com/office/drawing/2014/main" id="{A1DF7C2C-D5D0-8743-8B9C-9E7A9D770656}"/>
              </a:ext>
            </a:extLst>
          </p:cNvPr>
          <p:cNvSpPr>
            <a:spLocks noGrp="1"/>
          </p:cNvSpPr>
          <p:nvPr>
            <p:ph type="pic" sz="quarter" idx="15"/>
          </p:nvPr>
        </p:nvSpPr>
        <p:spPr>
          <a:xfrm>
            <a:off x="6307138" y="1838325"/>
            <a:ext cx="2460625" cy="3619500"/>
          </a:xfrm>
        </p:spPr>
        <p:txBody>
          <a:bodyPr/>
          <a:lstStyle/>
          <a:p>
            <a:endParaRPr lang="en-US"/>
          </a:p>
        </p:txBody>
      </p:sp>
      <p:sp>
        <p:nvSpPr>
          <p:cNvPr id="15" name="Picture Placeholder 14">
            <a:extLst>
              <a:ext uri="{FF2B5EF4-FFF2-40B4-BE49-F238E27FC236}">
                <a16:creationId xmlns:a16="http://schemas.microsoft.com/office/drawing/2014/main" id="{9484BD16-1B71-E747-8A14-0DA54C9E9EDB}"/>
              </a:ext>
            </a:extLst>
          </p:cNvPr>
          <p:cNvSpPr>
            <a:spLocks noGrp="1"/>
          </p:cNvSpPr>
          <p:nvPr>
            <p:ph type="pic" sz="quarter" idx="14"/>
          </p:nvPr>
        </p:nvSpPr>
        <p:spPr>
          <a:xfrm>
            <a:off x="3635375" y="1838325"/>
            <a:ext cx="2460625" cy="3619500"/>
          </a:xfrm>
        </p:spPr>
        <p:txBody>
          <a:bodyPr/>
          <a:lstStyle/>
          <a:p>
            <a:endParaRPr lang="en-US"/>
          </a:p>
        </p:txBody>
      </p:sp>
    </p:spTree>
    <p:extLst>
      <p:ext uri="{BB962C8B-B14F-4D97-AF65-F5344CB8AC3E}">
        <p14:creationId xmlns:p14="http://schemas.microsoft.com/office/powerpoint/2010/main" val="137265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3EAE76-408D-EC49-A93B-E30C55F36E04}"/>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3" name="Footer Placeholder 2">
            <a:extLst>
              <a:ext uri="{FF2B5EF4-FFF2-40B4-BE49-F238E27FC236}">
                <a16:creationId xmlns:a16="http://schemas.microsoft.com/office/drawing/2014/main" id="{EF87FA41-DC5D-FB40-AFC1-CDEF2EF0D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36F814-8151-7943-9A37-947BD1EC51C8}"/>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5" name="Title 1">
            <a:extLst>
              <a:ext uri="{FF2B5EF4-FFF2-40B4-BE49-F238E27FC236}">
                <a16:creationId xmlns:a16="http://schemas.microsoft.com/office/drawing/2014/main" id="{118BC1A3-98AC-1943-B5B9-D5DD24C9A48D}"/>
              </a:ext>
            </a:extLst>
          </p:cNvPr>
          <p:cNvSpPr>
            <a:spLocks noGrp="1"/>
          </p:cNvSpPr>
          <p:nvPr>
            <p:ph type="title" hasCustomPrompt="1"/>
          </p:nvPr>
        </p:nvSpPr>
        <p:spPr>
          <a:xfrm>
            <a:off x="1055109" y="681037"/>
            <a:ext cx="6231811" cy="551415"/>
          </a:xfrm>
        </p:spPr>
        <p:txBody>
          <a:bodyPr/>
          <a:lstStyle/>
          <a:p>
            <a:r>
              <a:rPr lang="en-GB" dirty="0"/>
              <a:t>Click to edit header</a:t>
            </a:r>
            <a:endParaRPr lang="en-US" dirty="0"/>
          </a:p>
        </p:txBody>
      </p:sp>
      <p:sp>
        <p:nvSpPr>
          <p:cNvPr id="6" name="Text Placeholder 11">
            <a:extLst>
              <a:ext uri="{FF2B5EF4-FFF2-40B4-BE49-F238E27FC236}">
                <a16:creationId xmlns:a16="http://schemas.microsoft.com/office/drawing/2014/main" id="{FF914BE4-DC8E-5D49-9E60-78E4EAEDD0C5}"/>
              </a:ext>
            </a:extLst>
          </p:cNvPr>
          <p:cNvSpPr>
            <a:spLocks noGrp="1"/>
          </p:cNvSpPr>
          <p:nvPr>
            <p:ph type="body" sz="quarter" idx="13" hasCustomPrompt="1"/>
          </p:nvPr>
        </p:nvSpPr>
        <p:spPr>
          <a:xfrm>
            <a:off x="1055688" y="1265238"/>
            <a:ext cx="5040312" cy="431800"/>
          </a:xfrm>
        </p:spPr>
        <p:txBody>
          <a:bodyPr>
            <a:normAutofit/>
          </a:bodyPr>
          <a:lstStyle>
            <a:lvl1pPr marL="0" indent="0">
              <a:buNone/>
              <a:defRPr sz="2000">
                <a:solidFill>
                  <a:srgbClr val="001871"/>
                </a:solidFill>
              </a:defRPr>
            </a:lvl1pPr>
          </a:lstStyle>
          <a:p>
            <a:pPr lvl="0"/>
            <a:r>
              <a:rPr lang="en-US" dirty="0"/>
              <a:t>Click to edit subtitle</a:t>
            </a:r>
          </a:p>
        </p:txBody>
      </p:sp>
      <p:pic>
        <p:nvPicPr>
          <p:cNvPr id="7" name="Picture 6">
            <a:extLst>
              <a:ext uri="{FF2B5EF4-FFF2-40B4-BE49-F238E27FC236}">
                <a16:creationId xmlns:a16="http://schemas.microsoft.com/office/drawing/2014/main" id="{E071E7FD-2790-0F41-AD47-7CE9497FD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sp>
        <p:nvSpPr>
          <p:cNvPr id="9" name="Chart Placeholder 8">
            <a:extLst>
              <a:ext uri="{FF2B5EF4-FFF2-40B4-BE49-F238E27FC236}">
                <a16:creationId xmlns:a16="http://schemas.microsoft.com/office/drawing/2014/main" id="{91A72C2D-1ED5-5844-BFF6-8672D1BDE7B3}"/>
              </a:ext>
            </a:extLst>
          </p:cNvPr>
          <p:cNvSpPr>
            <a:spLocks noGrp="1"/>
          </p:cNvSpPr>
          <p:nvPr>
            <p:ph type="chart" sz="quarter" idx="14"/>
          </p:nvPr>
        </p:nvSpPr>
        <p:spPr>
          <a:xfrm>
            <a:off x="6946900" y="1905000"/>
            <a:ext cx="4102100" cy="3854450"/>
          </a:xfrm>
        </p:spPr>
        <p:txBody>
          <a:bodyPr/>
          <a:lstStyle/>
          <a:p>
            <a:endParaRPr lang="en-US"/>
          </a:p>
        </p:txBody>
      </p:sp>
      <p:sp>
        <p:nvSpPr>
          <p:cNvPr id="12" name="Text Placeholder 11">
            <a:extLst>
              <a:ext uri="{FF2B5EF4-FFF2-40B4-BE49-F238E27FC236}">
                <a16:creationId xmlns:a16="http://schemas.microsoft.com/office/drawing/2014/main" id="{5A3C7737-14B1-A740-AFEA-FEE74A69F463}"/>
              </a:ext>
            </a:extLst>
          </p:cNvPr>
          <p:cNvSpPr>
            <a:spLocks noGrp="1"/>
          </p:cNvSpPr>
          <p:nvPr>
            <p:ph type="body" sz="quarter" idx="15" hasCustomPrompt="1"/>
          </p:nvPr>
        </p:nvSpPr>
        <p:spPr>
          <a:xfrm>
            <a:off x="1055688" y="2422525"/>
            <a:ext cx="5213350" cy="3667125"/>
          </a:xfrm>
        </p:spPr>
        <p:txBody>
          <a:bodyPr/>
          <a:lstStyle>
            <a:lvl1pPr marL="0" indent="0">
              <a:buNone/>
              <a:defRPr>
                <a:solidFill>
                  <a:srgbClr val="58595B"/>
                </a:solidFill>
              </a:defRPr>
            </a:lvl1pPr>
          </a:lstStyle>
          <a:p>
            <a:pPr lvl="0"/>
            <a:r>
              <a:rPr lang="en-US" dirty="0"/>
              <a:t>Click to add text</a:t>
            </a:r>
          </a:p>
        </p:txBody>
      </p:sp>
    </p:spTree>
    <p:extLst>
      <p:ext uri="{BB962C8B-B14F-4D97-AF65-F5344CB8AC3E}">
        <p14:creationId xmlns:p14="http://schemas.microsoft.com/office/powerpoint/2010/main" val="338893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opic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C890F9-7F98-FB4B-942E-0FE6FAD71B7A}"/>
              </a:ext>
            </a:extLst>
          </p:cNvPr>
          <p:cNvSpPr>
            <a:spLocks noGrp="1"/>
          </p:cNvSpPr>
          <p:nvPr>
            <p:ph type="dt" sz="half" idx="10"/>
          </p:nvPr>
        </p:nvSpPr>
        <p:spPr/>
        <p:txBody>
          <a:bodyPr/>
          <a:lstStyle/>
          <a:p>
            <a:fld id="{68CC0C9E-BC43-AB4E-9DD3-0727573398BD}" type="datetimeFigureOut">
              <a:rPr lang="en-US" smtClean="0"/>
              <a:t>7/13/2021</a:t>
            </a:fld>
            <a:endParaRPr lang="en-US"/>
          </a:p>
        </p:txBody>
      </p:sp>
      <p:sp>
        <p:nvSpPr>
          <p:cNvPr id="6" name="Footer Placeholder 5">
            <a:extLst>
              <a:ext uri="{FF2B5EF4-FFF2-40B4-BE49-F238E27FC236}">
                <a16:creationId xmlns:a16="http://schemas.microsoft.com/office/drawing/2014/main" id="{361DFB8B-3469-3940-87D7-C34B2BCB6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701FD-A61C-B241-8187-C4FD9DA40E3E}"/>
              </a:ext>
            </a:extLst>
          </p:cNvPr>
          <p:cNvSpPr>
            <a:spLocks noGrp="1"/>
          </p:cNvSpPr>
          <p:nvPr>
            <p:ph type="sldNum" sz="quarter" idx="12"/>
          </p:nvPr>
        </p:nvSpPr>
        <p:spPr/>
        <p:txBody>
          <a:bodyPr/>
          <a:lstStyle/>
          <a:p>
            <a:fld id="{32D0D1D9-6661-2748-A276-EE493F4E5BA0}" type="slidenum">
              <a:rPr lang="en-US" smtClean="0"/>
              <a:t>‹#›</a:t>
            </a:fld>
            <a:endParaRPr lang="en-US"/>
          </a:p>
        </p:txBody>
      </p:sp>
      <p:sp>
        <p:nvSpPr>
          <p:cNvPr id="8" name="Text Placeholder 18">
            <a:extLst>
              <a:ext uri="{FF2B5EF4-FFF2-40B4-BE49-F238E27FC236}">
                <a16:creationId xmlns:a16="http://schemas.microsoft.com/office/drawing/2014/main" id="{06507596-AE6E-3F42-89FF-30D4A923F0F2}"/>
              </a:ext>
            </a:extLst>
          </p:cNvPr>
          <p:cNvSpPr>
            <a:spLocks noGrp="1"/>
          </p:cNvSpPr>
          <p:nvPr>
            <p:ph type="body" sz="quarter" idx="13" hasCustomPrompt="1"/>
          </p:nvPr>
        </p:nvSpPr>
        <p:spPr>
          <a:xfrm>
            <a:off x="4470617" y="606461"/>
            <a:ext cx="3467100" cy="649979"/>
          </a:xfrm>
        </p:spPr>
        <p:txBody>
          <a:bodyPr>
            <a:noAutofit/>
          </a:bodyPr>
          <a:lstStyle>
            <a:lvl1pPr marL="0" indent="0">
              <a:lnSpc>
                <a:spcPct val="100000"/>
              </a:lnSpc>
              <a:spcBef>
                <a:spcPts val="0"/>
              </a:spcBef>
              <a:buNone/>
              <a:defRPr sz="2000">
                <a:solidFill>
                  <a:srgbClr val="001871"/>
                </a:solidFill>
              </a:defRPr>
            </a:lvl1pPr>
          </a:lstStyle>
          <a:p>
            <a:r>
              <a:rPr lang="en-GB" sz="2000" dirty="0">
                <a:solidFill>
                  <a:srgbClr val="001871"/>
                </a:solidFill>
                <a:latin typeface="Helvetica Neue"/>
              </a:rPr>
              <a:t>Click to add </a:t>
            </a:r>
          </a:p>
          <a:p>
            <a:r>
              <a:rPr lang="en-GB" sz="2000" dirty="0">
                <a:solidFill>
                  <a:srgbClr val="001871"/>
                </a:solidFill>
                <a:latin typeface="Helvetica Neue"/>
                <a:cs typeface="Calibri"/>
              </a:rPr>
              <a:t>copy in here</a:t>
            </a:r>
          </a:p>
          <a:p>
            <a:pPr lvl="0"/>
            <a:endParaRPr lang="en-US" dirty="0"/>
          </a:p>
        </p:txBody>
      </p:sp>
      <p:sp>
        <p:nvSpPr>
          <p:cNvPr id="9" name="Title 1">
            <a:extLst>
              <a:ext uri="{FF2B5EF4-FFF2-40B4-BE49-F238E27FC236}">
                <a16:creationId xmlns:a16="http://schemas.microsoft.com/office/drawing/2014/main" id="{59372889-CCA6-BD40-B715-C96FB4E70628}"/>
              </a:ext>
            </a:extLst>
          </p:cNvPr>
          <p:cNvSpPr>
            <a:spLocks noGrp="1"/>
          </p:cNvSpPr>
          <p:nvPr>
            <p:ph type="title"/>
          </p:nvPr>
        </p:nvSpPr>
        <p:spPr>
          <a:xfrm>
            <a:off x="1053933" y="681924"/>
            <a:ext cx="2808044" cy="536069"/>
          </a:xfrm>
        </p:spPr>
        <p:txBody>
          <a:bodyPr anchor="b"/>
          <a:lstStyle>
            <a:lvl1pPr>
              <a:defRPr sz="3200"/>
            </a:lvl1pPr>
          </a:lstStyle>
          <a:p>
            <a:r>
              <a:rPr lang="en-GB" dirty="0"/>
              <a:t>Click to edit</a:t>
            </a:r>
            <a:endParaRPr lang="en-US" dirty="0"/>
          </a:p>
        </p:txBody>
      </p:sp>
      <p:cxnSp>
        <p:nvCxnSpPr>
          <p:cNvPr id="10" name="Straight Arrow Connector 9">
            <a:extLst>
              <a:ext uri="{FF2B5EF4-FFF2-40B4-BE49-F238E27FC236}">
                <a16:creationId xmlns:a16="http://schemas.microsoft.com/office/drawing/2014/main" id="{E5E420A9-64B1-374D-9468-DC44329F49AC}"/>
              </a:ext>
            </a:extLst>
          </p:cNvPr>
          <p:cNvCxnSpPr/>
          <p:nvPr userDrawn="1"/>
        </p:nvCxnSpPr>
        <p:spPr>
          <a:xfrm>
            <a:off x="4083478" y="670782"/>
            <a:ext cx="9297" cy="649979"/>
          </a:xfrm>
          <a:prstGeom prst="straightConnector1">
            <a:avLst/>
          </a:prstGeom>
          <a:ln w="28575">
            <a:solidFill>
              <a:srgbClr val="00187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4B8CC9A-7EE8-BA46-A0F8-8079F9401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463" y="41295"/>
            <a:ext cx="2507185" cy="1410292"/>
          </a:xfrm>
          <a:prstGeom prst="rect">
            <a:avLst/>
          </a:prstGeom>
        </p:spPr>
      </p:pic>
      <p:grpSp>
        <p:nvGrpSpPr>
          <p:cNvPr id="12" name="Group 11">
            <a:extLst>
              <a:ext uri="{FF2B5EF4-FFF2-40B4-BE49-F238E27FC236}">
                <a16:creationId xmlns:a16="http://schemas.microsoft.com/office/drawing/2014/main" id="{9581E825-600C-CF45-B418-17A41AD8F51A}"/>
              </a:ext>
            </a:extLst>
          </p:cNvPr>
          <p:cNvGrpSpPr/>
          <p:nvPr userDrawn="1"/>
        </p:nvGrpSpPr>
        <p:grpSpPr>
          <a:xfrm>
            <a:off x="999957" y="1805940"/>
            <a:ext cx="2998904" cy="4252360"/>
            <a:chOff x="999957" y="1805940"/>
            <a:chExt cx="2998904" cy="4252360"/>
          </a:xfrm>
        </p:grpSpPr>
        <p:sp>
          <p:nvSpPr>
            <p:cNvPr id="13" name="Rectangle 12">
              <a:extLst>
                <a:ext uri="{FF2B5EF4-FFF2-40B4-BE49-F238E27FC236}">
                  <a16:creationId xmlns:a16="http://schemas.microsoft.com/office/drawing/2014/main" id="{2C5A9D5B-5B12-7D40-B08D-75F10B10883B}"/>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Diagonal Corners Rounded 11">
              <a:extLst>
                <a:ext uri="{FF2B5EF4-FFF2-40B4-BE49-F238E27FC236}">
                  <a16:creationId xmlns:a16="http://schemas.microsoft.com/office/drawing/2014/main" id="{6FCBE7A9-2FF8-724A-98BE-21E62AA33103}"/>
                </a:ext>
              </a:extLst>
            </p:cNvPr>
            <p:cNvSpPr/>
            <p:nvPr/>
          </p:nvSpPr>
          <p:spPr>
            <a:xfrm>
              <a:off x="999957" y="180594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59099581-C7E9-0A4B-AE95-CF9A42A56CDA}"/>
              </a:ext>
            </a:extLst>
          </p:cNvPr>
          <p:cNvGrpSpPr/>
          <p:nvPr userDrawn="1"/>
        </p:nvGrpSpPr>
        <p:grpSpPr>
          <a:xfrm>
            <a:off x="4599719" y="2059475"/>
            <a:ext cx="2995733" cy="3998825"/>
            <a:chOff x="1003128" y="2059475"/>
            <a:chExt cx="2995733" cy="3998825"/>
          </a:xfrm>
        </p:grpSpPr>
        <p:sp>
          <p:nvSpPr>
            <p:cNvPr id="18" name="Rectangle 17">
              <a:extLst>
                <a:ext uri="{FF2B5EF4-FFF2-40B4-BE49-F238E27FC236}">
                  <a16:creationId xmlns:a16="http://schemas.microsoft.com/office/drawing/2014/main" id="{BCDB21B5-D8FF-F643-8DD4-A503E995227D}"/>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6DE858C-AD3A-C740-B80A-43635EEBC098}"/>
                </a:ext>
              </a:extLst>
            </p:cNvPr>
            <p:cNvSpPr txBox="1"/>
            <p:nvPr/>
          </p:nvSpPr>
          <p:spPr>
            <a:xfrm>
              <a:off x="1549668"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grpSp>
        <p:nvGrpSpPr>
          <p:cNvPr id="21" name="Group 20">
            <a:extLst>
              <a:ext uri="{FF2B5EF4-FFF2-40B4-BE49-F238E27FC236}">
                <a16:creationId xmlns:a16="http://schemas.microsoft.com/office/drawing/2014/main" id="{1899A38C-009C-404B-885F-BA5D1A291819}"/>
              </a:ext>
            </a:extLst>
          </p:cNvPr>
          <p:cNvGrpSpPr/>
          <p:nvPr userDrawn="1"/>
        </p:nvGrpSpPr>
        <p:grpSpPr>
          <a:xfrm>
            <a:off x="8138933" y="2071342"/>
            <a:ext cx="2995733" cy="3998825"/>
            <a:chOff x="1003128" y="2059475"/>
            <a:chExt cx="2995733" cy="3998825"/>
          </a:xfrm>
        </p:grpSpPr>
        <p:sp>
          <p:nvSpPr>
            <p:cNvPr id="22" name="Rectangle 21">
              <a:extLst>
                <a:ext uri="{FF2B5EF4-FFF2-40B4-BE49-F238E27FC236}">
                  <a16:creationId xmlns:a16="http://schemas.microsoft.com/office/drawing/2014/main" id="{E14647D5-3BB4-3B4D-827E-954608DE5E20}"/>
                </a:ext>
              </a:extLst>
            </p:cNvPr>
            <p:cNvSpPr/>
            <p:nvPr/>
          </p:nvSpPr>
          <p:spPr>
            <a:xfrm>
              <a:off x="1003128" y="2713120"/>
              <a:ext cx="2995733" cy="3345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2359B34-A2D2-A74F-96E6-CA4370C076DA}"/>
                </a:ext>
              </a:extLst>
            </p:cNvPr>
            <p:cNvSpPr txBox="1"/>
            <p:nvPr/>
          </p:nvSpPr>
          <p:spPr>
            <a:xfrm>
              <a:off x="1568987" y="2059475"/>
              <a:ext cx="1842654"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FFFF"/>
                  </a:solidFill>
                  <a:latin typeface="Helvetica Neue"/>
                </a:rPr>
                <a:t>Lorem ipsum</a:t>
              </a:r>
              <a:endParaRPr lang="en-US" sz="2000" dirty="0">
                <a:solidFill>
                  <a:srgbClr val="FFFFFF"/>
                </a:solidFill>
              </a:endParaRPr>
            </a:p>
          </p:txBody>
        </p:sp>
      </p:grpSp>
      <p:sp>
        <p:nvSpPr>
          <p:cNvPr id="25" name="Rectangle: Diagonal Corners Rounded 11">
            <a:extLst>
              <a:ext uri="{FF2B5EF4-FFF2-40B4-BE49-F238E27FC236}">
                <a16:creationId xmlns:a16="http://schemas.microsoft.com/office/drawing/2014/main" id="{2B0DD349-E265-C94C-8332-15FCBB0AD40C}"/>
              </a:ext>
            </a:extLst>
          </p:cNvPr>
          <p:cNvSpPr/>
          <p:nvPr userDrawn="1"/>
        </p:nvSpPr>
        <p:spPr>
          <a:xfrm>
            <a:off x="4599719"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Diagonal Corners Rounded 11">
            <a:extLst>
              <a:ext uri="{FF2B5EF4-FFF2-40B4-BE49-F238E27FC236}">
                <a16:creationId xmlns:a16="http://schemas.microsoft.com/office/drawing/2014/main" id="{60294606-D3F1-6649-A277-53BADAD41ECA}"/>
              </a:ext>
            </a:extLst>
          </p:cNvPr>
          <p:cNvSpPr/>
          <p:nvPr userDrawn="1"/>
        </p:nvSpPr>
        <p:spPr>
          <a:xfrm>
            <a:off x="8138933" y="1791100"/>
            <a:ext cx="2998904" cy="922020"/>
          </a:xfrm>
          <a:prstGeom prst="round2DiagRect">
            <a:avLst>
              <a:gd name="adj1" fmla="val 41460"/>
              <a:gd name="adj2" fmla="val 0"/>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7">
            <a:extLst>
              <a:ext uri="{FF2B5EF4-FFF2-40B4-BE49-F238E27FC236}">
                <a16:creationId xmlns:a16="http://schemas.microsoft.com/office/drawing/2014/main" id="{D7214C49-81B5-2549-802E-02BEC211A2B4}"/>
              </a:ext>
            </a:extLst>
          </p:cNvPr>
          <p:cNvSpPr>
            <a:spLocks noGrp="1"/>
          </p:cNvSpPr>
          <p:nvPr>
            <p:ph type="body" sz="quarter" idx="14" hasCustomPrompt="1"/>
          </p:nvPr>
        </p:nvSpPr>
        <p:spPr>
          <a:xfrm>
            <a:off x="1396233" y="210907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29" name="Text Placeholder 27">
            <a:extLst>
              <a:ext uri="{FF2B5EF4-FFF2-40B4-BE49-F238E27FC236}">
                <a16:creationId xmlns:a16="http://schemas.microsoft.com/office/drawing/2014/main" id="{30150D4B-130C-D945-86DE-27EF91F8A0C0}"/>
              </a:ext>
            </a:extLst>
          </p:cNvPr>
          <p:cNvSpPr>
            <a:spLocks noGrp="1"/>
          </p:cNvSpPr>
          <p:nvPr>
            <p:ph type="body" sz="quarter" idx="15" hasCustomPrompt="1"/>
          </p:nvPr>
        </p:nvSpPr>
        <p:spPr>
          <a:xfrm>
            <a:off x="5037182" y="2104166"/>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0" name="Text Placeholder 27">
            <a:extLst>
              <a:ext uri="{FF2B5EF4-FFF2-40B4-BE49-F238E27FC236}">
                <a16:creationId xmlns:a16="http://schemas.microsoft.com/office/drawing/2014/main" id="{E6D3B970-142B-8446-951B-3B11C1A67942}"/>
              </a:ext>
            </a:extLst>
          </p:cNvPr>
          <p:cNvSpPr>
            <a:spLocks noGrp="1"/>
          </p:cNvSpPr>
          <p:nvPr>
            <p:ph type="body" sz="quarter" idx="16" hasCustomPrompt="1"/>
          </p:nvPr>
        </p:nvSpPr>
        <p:spPr>
          <a:xfrm>
            <a:off x="8567301" y="2097565"/>
            <a:ext cx="2117636" cy="309090"/>
          </a:xfrm>
        </p:spPr>
        <p:txBody>
          <a:bodyPr>
            <a:noAutofit/>
          </a:bodyPr>
          <a:lstStyle>
            <a:lvl1pPr marL="0" indent="0">
              <a:buNone/>
              <a:defRPr sz="2000">
                <a:solidFill>
                  <a:schemeClr val="bg1"/>
                </a:solidFill>
              </a:defRPr>
            </a:lvl1pPr>
          </a:lstStyle>
          <a:p>
            <a:pPr lvl="0"/>
            <a:r>
              <a:rPr lang="en-US" dirty="0"/>
              <a:t>Click to add text</a:t>
            </a:r>
          </a:p>
        </p:txBody>
      </p:sp>
      <p:sp>
        <p:nvSpPr>
          <p:cNvPr id="32" name="Text Placeholder 31">
            <a:extLst>
              <a:ext uri="{FF2B5EF4-FFF2-40B4-BE49-F238E27FC236}">
                <a16:creationId xmlns:a16="http://schemas.microsoft.com/office/drawing/2014/main" id="{E23BAE8F-DF37-D94E-ACC0-1E46FECBE1CE}"/>
              </a:ext>
            </a:extLst>
          </p:cNvPr>
          <p:cNvSpPr>
            <a:spLocks noGrp="1"/>
          </p:cNvSpPr>
          <p:nvPr>
            <p:ph type="body" sz="quarter" idx="17" hasCustomPrompt="1"/>
          </p:nvPr>
        </p:nvSpPr>
        <p:spPr>
          <a:xfrm>
            <a:off x="1300163"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3" name="Text Placeholder 31">
            <a:extLst>
              <a:ext uri="{FF2B5EF4-FFF2-40B4-BE49-F238E27FC236}">
                <a16:creationId xmlns:a16="http://schemas.microsoft.com/office/drawing/2014/main" id="{DD9AACF9-41CB-2347-9947-0E9922411D64}"/>
              </a:ext>
            </a:extLst>
          </p:cNvPr>
          <p:cNvSpPr>
            <a:spLocks noGrp="1"/>
          </p:cNvSpPr>
          <p:nvPr>
            <p:ph type="body" sz="quarter" idx="18" hasCustomPrompt="1"/>
          </p:nvPr>
        </p:nvSpPr>
        <p:spPr>
          <a:xfrm>
            <a:off x="4898231"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
        <p:nvSpPr>
          <p:cNvPr id="34" name="Text Placeholder 31">
            <a:extLst>
              <a:ext uri="{FF2B5EF4-FFF2-40B4-BE49-F238E27FC236}">
                <a16:creationId xmlns:a16="http://schemas.microsoft.com/office/drawing/2014/main" id="{775B8955-BB4A-2E48-A44A-E380F9F6CE16}"/>
              </a:ext>
            </a:extLst>
          </p:cNvPr>
          <p:cNvSpPr>
            <a:spLocks noGrp="1"/>
          </p:cNvSpPr>
          <p:nvPr>
            <p:ph type="body" sz="quarter" idx="19" hasCustomPrompt="1"/>
          </p:nvPr>
        </p:nvSpPr>
        <p:spPr>
          <a:xfrm>
            <a:off x="8439030" y="3105150"/>
            <a:ext cx="2395537" cy="2690813"/>
          </a:xfrm>
        </p:spPr>
        <p:txBody>
          <a:bodyPr>
            <a:normAutofit/>
          </a:bodyPr>
          <a:lstStyle>
            <a:lvl1pPr marL="0" indent="0">
              <a:buNone/>
              <a:defRPr sz="1400">
                <a:solidFill>
                  <a:schemeClr val="tx1">
                    <a:lumMod val="75000"/>
                    <a:lumOff val="25000"/>
                  </a:schemeClr>
                </a:solidFill>
              </a:defRPr>
            </a:lvl1pPr>
          </a:lstStyle>
          <a:p>
            <a:pPr lvl="0"/>
            <a:r>
              <a:rPr lang="en-US" dirty="0"/>
              <a:t>Click to add text</a:t>
            </a:r>
          </a:p>
        </p:txBody>
      </p:sp>
    </p:spTree>
    <p:extLst>
      <p:ext uri="{BB962C8B-B14F-4D97-AF65-F5344CB8AC3E}">
        <p14:creationId xmlns:p14="http://schemas.microsoft.com/office/powerpoint/2010/main" val="261373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CDC10-6365-0D4F-97C3-093E2469B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D013844-D607-F24F-BC3E-49FB379F0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41B3A6F-A65D-2344-8D3F-D6007DED6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68CC0C9E-BC43-AB4E-9DD3-0727573398BD}" type="datetimeFigureOut">
              <a:rPr lang="en-US" smtClean="0"/>
              <a:pPr/>
              <a:t>7/13/2021</a:t>
            </a:fld>
            <a:endParaRPr lang="en-US" dirty="0"/>
          </a:p>
        </p:txBody>
      </p:sp>
      <p:sp>
        <p:nvSpPr>
          <p:cNvPr id="5" name="Footer Placeholder 4">
            <a:extLst>
              <a:ext uri="{FF2B5EF4-FFF2-40B4-BE49-F238E27FC236}">
                <a16:creationId xmlns:a16="http://schemas.microsoft.com/office/drawing/2014/main" id="{B612B432-79C8-CA46-B32B-5FFB2C5E2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EE9B7274-B4C9-4F44-A57E-AA803BEC6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2D0D1D9-6661-2748-A276-EE493F4E5BA0}" type="slidenum">
              <a:rPr lang="en-US" smtClean="0"/>
              <a:pPr/>
              <a:t>‹#›</a:t>
            </a:fld>
            <a:endParaRPr lang="en-US" dirty="0"/>
          </a:p>
        </p:txBody>
      </p:sp>
    </p:spTree>
    <p:extLst>
      <p:ext uri="{BB962C8B-B14F-4D97-AF65-F5344CB8AC3E}">
        <p14:creationId xmlns:p14="http://schemas.microsoft.com/office/powerpoint/2010/main" val="16124212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0" r:id="rId4"/>
    <p:sldLayoutId id="2147483658" r:id="rId5"/>
    <p:sldLayoutId id="2147483651" r:id="rId6"/>
    <p:sldLayoutId id="2147483659" r:id="rId7"/>
    <p:sldLayoutId id="2147483655" r:id="rId8"/>
    <p:sldLayoutId id="2147483657" r:id="rId9"/>
    <p:sldLayoutId id="2147483660" r:id="rId10"/>
  </p:sldLayoutIdLst>
  <p:txStyles>
    <p:title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CDC10-6365-0D4F-97C3-093E2469B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D013844-D607-F24F-BC3E-49FB379F0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41B3A6F-A65D-2344-8D3F-D6007DED6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68CC0C9E-BC43-AB4E-9DD3-0727573398BD}" type="datetimeFigureOut">
              <a:rPr lang="en-US" smtClean="0"/>
              <a:pPr/>
              <a:t>7/13/2021</a:t>
            </a:fld>
            <a:endParaRPr lang="en-US" dirty="0"/>
          </a:p>
        </p:txBody>
      </p:sp>
      <p:sp>
        <p:nvSpPr>
          <p:cNvPr id="5" name="Footer Placeholder 4">
            <a:extLst>
              <a:ext uri="{FF2B5EF4-FFF2-40B4-BE49-F238E27FC236}">
                <a16:creationId xmlns:a16="http://schemas.microsoft.com/office/drawing/2014/main" id="{B612B432-79C8-CA46-B32B-5FFB2C5E2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EE9B7274-B4C9-4F44-A57E-AA803BEC6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2D0D1D9-6661-2748-A276-EE493F4E5BA0}" type="slidenum">
              <a:rPr lang="en-US" smtClean="0"/>
              <a:pPr/>
              <a:t>‹#›</a:t>
            </a:fld>
            <a:endParaRPr lang="en-US" dirty="0"/>
          </a:p>
        </p:txBody>
      </p:sp>
    </p:spTree>
    <p:extLst>
      <p:ext uri="{BB962C8B-B14F-4D97-AF65-F5344CB8AC3E}">
        <p14:creationId xmlns:p14="http://schemas.microsoft.com/office/powerpoint/2010/main" val="3022889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emf"/><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emf"/><Relationship Id="rId2" Type="http://schemas.openxmlformats.org/officeDocument/2006/relationships/image" Target="../media/image83.png"/><Relationship Id="rId1" Type="http://schemas.openxmlformats.org/officeDocument/2006/relationships/slideLayout" Target="../slideLayouts/slideLayout8.xml"/><Relationship Id="rId6" Type="http://schemas.openxmlformats.org/officeDocument/2006/relationships/image" Target="../media/image87.png"/><Relationship Id="rId11" Type="http://schemas.openxmlformats.org/officeDocument/2006/relationships/image" Target="../media/image92.emf"/><Relationship Id="rId5" Type="http://schemas.openxmlformats.org/officeDocument/2006/relationships/image" Target="../media/image86.png"/><Relationship Id="rId10" Type="http://schemas.openxmlformats.org/officeDocument/2006/relationships/image" Target="../media/image91.emf"/><Relationship Id="rId4" Type="http://schemas.openxmlformats.org/officeDocument/2006/relationships/image" Target="../media/image85.jpeg"/><Relationship Id="rId9" Type="http://schemas.openxmlformats.org/officeDocument/2006/relationships/image" Target="../media/image9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image" Target="../media/image9.emf"/><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17.emf"/><Relationship Id="rId5" Type="http://schemas.openxmlformats.org/officeDocument/2006/relationships/image" Target="../media/image12.png"/><Relationship Id="rId10" Type="http://schemas.openxmlformats.org/officeDocument/2006/relationships/image" Target="../media/image16.emf"/><Relationship Id="rId4" Type="http://schemas.openxmlformats.org/officeDocument/2006/relationships/image" Target="../media/image11.jpeg"/><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3" Type="http://schemas.openxmlformats.org/officeDocument/2006/relationships/image" Target="../media/image36.jpg"/><Relationship Id="rId18" Type="http://schemas.openxmlformats.org/officeDocument/2006/relationships/image" Target="../media/image41.png"/><Relationship Id="rId26" Type="http://schemas.openxmlformats.org/officeDocument/2006/relationships/image" Target="../media/image49.jpg"/><Relationship Id="rId39" Type="http://schemas.openxmlformats.org/officeDocument/2006/relationships/image" Target="../media/image62.jpg"/><Relationship Id="rId21" Type="http://schemas.openxmlformats.org/officeDocument/2006/relationships/image" Target="../media/image44.png"/><Relationship Id="rId34" Type="http://schemas.openxmlformats.org/officeDocument/2006/relationships/image" Target="../media/image57.jpg"/><Relationship Id="rId42" Type="http://schemas.openxmlformats.org/officeDocument/2006/relationships/image" Target="../media/image65.jpg"/><Relationship Id="rId47" Type="http://schemas.openxmlformats.org/officeDocument/2006/relationships/image" Target="../media/image70.jpg"/><Relationship Id="rId50" Type="http://schemas.openxmlformats.org/officeDocument/2006/relationships/image" Target="../media/image73.png"/><Relationship Id="rId55" Type="http://schemas.openxmlformats.org/officeDocument/2006/relationships/image" Target="../media/image78.png"/><Relationship Id="rId7" Type="http://schemas.openxmlformats.org/officeDocument/2006/relationships/image" Target="../media/image30.jpg"/><Relationship Id="rId12" Type="http://schemas.openxmlformats.org/officeDocument/2006/relationships/image" Target="../media/image35.jpg"/><Relationship Id="rId17" Type="http://schemas.openxmlformats.org/officeDocument/2006/relationships/image" Target="../media/image40.jpg"/><Relationship Id="rId25" Type="http://schemas.openxmlformats.org/officeDocument/2006/relationships/image" Target="../media/image48.png"/><Relationship Id="rId33" Type="http://schemas.openxmlformats.org/officeDocument/2006/relationships/image" Target="../media/image56.jpg"/><Relationship Id="rId38" Type="http://schemas.openxmlformats.org/officeDocument/2006/relationships/image" Target="../media/image61.jpg"/><Relationship Id="rId46" Type="http://schemas.openxmlformats.org/officeDocument/2006/relationships/image" Target="../media/image69.jpg"/><Relationship Id="rId2" Type="http://schemas.openxmlformats.org/officeDocument/2006/relationships/image" Target="../media/image25.png"/><Relationship Id="rId16" Type="http://schemas.openxmlformats.org/officeDocument/2006/relationships/image" Target="../media/image39.jpg"/><Relationship Id="rId20" Type="http://schemas.openxmlformats.org/officeDocument/2006/relationships/image" Target="../media/image43.jpg"/><Relationship Id="rId29" Type="http://schemas.openxmlformats.org/officeDocument/2006/relationships/image" Target="../media/image52.png"/><Relationship Id="rId41" Type="http://schemas.openxmlformats.org/officeDocument/2006/relationships/image" Target="../media/image64.png"/><Relationship Id="rId54"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image" Target="../media/image29.jpg"/><Relationship Id="rId11" Type="http://schemas.openxmlformats.org/officeDocument/2006/relationships/image" Target="../media/image34.jpg"/><Relationship Id="rId24" Type="http://schemas.openxmlformats.org/officeDocument/2006/relationships/image" Target="../media/image47.jpg"/><Relationship Id="rId32" Type="http://schemas.openxmlformats.org/officeDocument/2006/relationships/image" Target="../media/image55.jpg"/><Relationship Id="rId37" Type="http://schemas.openxmlformats.org/officeDocument/2006/relationships/image" Target="../media/image60.png"/><Relationship Id="rId40" Type="http://schemas.openxmlformats.org/officeDocument/2006/relationships/image" Target="../media/image63.jpg"/><Relationship Id="rId45" Type="http://schemas.openxmlformats.org/officeDocument/2006/relationships/image" Target="../media/image68.jpg"/><Relationship Id="rId53" Type="http://schemas.openxmlformats.org/officeDocument/2006/relationships/image" Target="../media/image76.png"/><Relationship Id="rId5" Type="http://schemas.openxmlformats.org/officeDocument/2006/relationships/image" Target="../media/image28.png"/><Relationship Id="rId15" Type="http://schemas.openxmlformats.org/officeDocument/2006/relationships/image" Target="../media/image38.jpg"/><Relationship Id="rId23" Type="http://schemas.openxmlformats.org/officeDocument/2006/relationships/image" Target="../media/image46.png"/><Relationship Id="rId28" Type="http://schemas.openxmlformats.org/officeDocument/2006/relationships/image" Target="../media/image51.jpg"/><Relationship Id="rId36" Type="http://schemas.openxmlformats.org/officeDocument/2006/relationships/image" Target="../media/image59.png"/><Relationship Id="rId49" Type="http://schemas.openxmlformats.org/officeDocument/2006/relationships/image" Target="../media/image72.jpg"/><Relationship Id="rId10" Type="http://schemas.openxmlformats.org/officeDocument/2006/relationships/image" Target="../media/image33.png"/><Relationship Id="rId19" Type="http://schemas.openxmlformats.org/officeDocument/2006/relationships/image" Target="../media/image42.jpg"/><Relationship Id="rId31" Type="http://schemas.openxmlformats.org/officeDocument/2006/relationships/image" Target="../media/image54.jpg"/><Relationship Id="rId44" Type="http://schemas.openxmlformats.org/officeDocument/2006/relationships/image" Target="../media/image67.png"/><Relationship Id="rId52" Type="http://schemas.openxmlformats.org/officeDocument/2006/relationships/image" Target="../media/image75.png"/><Relationship Id="rId4" Type="http://schemas.openxmlformats.org/officeDocument/2006/relationships/image" Target="../media/image27.png"/><Relationship Id="rId9" Type="http://schemas.openxmlformats.org/officeDocument/2006/relationships/image" Target="../media/image32.jpg"/><Relationship Id="rId14" Type="http://schemas.openxmlformats.org/officeDocument/2006/relationships/image" Target="../media/image37.png"/><Relationship Id="rId22" Type="http://schemas.openxmlformats.org/officeDocument/2006/relationships/image" Target="../media/image45.jp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43" Type="http://schemas.openxmlformats.org/officeDocument/2006/relationships/image" Target="../media/image66.jpg"/><Relationship Id="rId48" Type="http://schemas.openxmlformats.org/officeDocument/2006/relationships/image" Target="../media/image71.jpg"/><Relationship Id="rId8" Type="http://schemas.openxmlformats.org/officeDocument/2006/relationships/image" Target="../media/image31.jpg"/><Relationship Id="rId51" Type="http://schemas.openxmlformats.org/officeDocument/2006/relationships/image" Target="../media/image74.png"/><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E34CE6-F779-FE46-B16D-FB4F058A3EEC}"/>
              </a:ext>
            </a:extLst>
          </p:cNvPr>
          <p:cNvSpPr>
            <a:spLocks noGrp="1"/>
          </p:cNvSpPr>
          <p:nvPr>
            <p:ph type="ctrTitle"/>
          </p:nvPr>
        </p:nvSpPr>
        <p:spPr>
          <a:xfrm>
            <a:off x="5931203" y="2721033"/>
            <a:ext cx="6151306" cy="2001887"/>
          </a:xfrm>
        </p:spPr>
        <p:txBody>
          <a:bodyPr>
            <a:noAutofit/>
          </a:bodyPr>
          <a:lstStyle/>
          <a:p>
            <a:r>
              <a:rPr lang="en-US" dirty="0"/>
              <a:t>ASIA’S WHOLESALE</a:t>
            </a:r>
            <a:br>
              <a:rPr lang="en-US"/>
            </a:br>
            <a:r>
              <a:rPr lang="en-US"/>
              <a:t>MIDSHORE </a:t>
            </a:r>
            <a:r>
              <a:rPr lang="en-US" dirty="0"/>
              <a:t>INTERMEDIATION</a:t>
            </a:r>
            <a:br>
              <a:rPr lang="en-US" dirty="0"/>
            </a:br>
            <a:r>
              <a:rPr lang="en-US" dirty="0"/>
              <a:t>CENTRE</a:t>
            </a:r>
          </a:p>
        </p:txBody>
      </p:sp>
    </p:spTree>
    <p:extLst>
      <p:ext uri="{BB962C8B-B14F-4D97-AF65-F5344CB8AC3E}">
        <p14:creationId xmlns:p14="http://schemas.microsoft.com/office/powerpoint/2010/main" val="332004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of Rectangle 14">
            <a:extLst>
              <a:ext uri="{FF2B5EF4-FFF2-40B4-BE49-F238E27FC236}">
                <a16:creationId xmlns:a16="http://schemas.microsoft.com/office/drawing/2014/main" id="{1232139A-CA35-4B30-B6AB-020B7B442973}"/>
              </a:ext>
            </a:extLst>
          </p:cNvPr>
          <p:cNvSpPr/>
          <p:nvPr/>
        </p:nvSpPr>
        <p:spPr>
          <a:xfrm>
            <a:off x="5613572" y="1619817"/>
            <a:ext cx="6249774" cy="5011571"/>
          </a:xfrm>
          <a:prstGeom prst="round2DiagRect">
            <a:avLst>
              <a:gd name="adj1" fmla="val 12112"/>
              <a:gd name="adj2"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dirty="0">
              <a:latin typeface="Helvetica Neue" panose="02000503000000020004"/>
            </a:endParaRPr>
          </a:p>
        </p:txBody>
      </p:sp>
      <p:sp>
        <p:nvSpPr>
          <p:cNvPr id="7" name="Text Placeholder 6">
            <a:extLst>
              <a:ext uri="{FF2B5EF4-FFF2-40B4-BE49-F238E27FC236}">
                <a16:creationId xmlns:a16="http://schemas.microsoft.com/office/drawing/2014/main" id="{5E1D5341-D780-5845-973B-4681F434E57D}"/>
              </a:ext>
            </a:extLst>
          </p:cNvPr>
          <p:cNvSpPr>
            <a:spLocks noGrp="1"/>
          </p:cNvSpPr>
          <p:nvPr>
            <p:ph type="body" sz="quarter" idx="13"/>
          </p:nvPr>
        </p:nvSpPr>
        <p:spPr>
          <a:xfrm>
            <a:off x="651643" y="969839"/>
            <a:ext cx="4400114" cy="649979"/>
          </a:xfrm>
        </p:spPr>
        <p:txBody>
          <a:bodyPr/>
          <a:lstStyle/>
          <a:p>
            <a:r>
              <a:rPr lang="en-GB" sz="1800" dirty="0"/>
              <a:t>Agility, Adaptability, </a:t>
            </a:r>
            <a:r>
              <a:rPr lang="en-GB" dirty="0"/>
              <a:t>Alignment</a:t>
            </a:r>
            <a:endParaRPr lang="en-US" dirty="0"/>
          </a:p>
        </p:txBody>
      </p:sp>
      <p:sp>
        <p:nvSpPr>
          <p:cNvPr id="5" name="Title 4">
            <a:extLst>
              <a:ext uri="{FF2B5EF4-FFF2-40B4-BE49-F238E27FC236}">
                <a16:creationId xmlns:a16="http://schemas.microsoft.com/office/drawing/2014/main" id="{213A5555-830F-8943-9DE5-0B926F7B1680}"/>
              </a:ext>
            </a:extLst>
          </p:cNvPr>
          <p:cNvSpPr>
            <a:spLocks noGrp="1"/>
          </p:cNvSpPr>
          <p:nvPr>
            <p:ph type="title"/>
          </p:nvPr>
        </p:nvSpPr>
        <p:spPr>
          <a:xfrm>
            <a:off x="651643" y="469670"/>
            <a:ext cx="3252796" cy="536069"/>
          </a:xfrm>
        </p:spPr>
        <p:txBody>
          <a:bodyPr>
            <a:noAutofit/>
          </a:bodyPr>
          <a:lstStyle/>
          <a:p>
            <a:r>
              <a:rPr lang="en-GB" dirty="0"/>
              <a:t>2020 Highlights</a:t>
            </a:r>
            <a:endParaRPr lang="en-US" dirty="0"/>
          </a:p>
        </p:txBody>
      </p:sp>
      <p:sp>
        <p:nvSpPr>
          <p:cNvPr id="10" name="Text Placeholder 6">
            <a:extLst>
              <a:ext uri="{FF2B5EF4-FFF2-40B4-BE49-F238E27FC236}">
                <a16:creationId xmlns:a16="http://schemas.microsoft.com/office/drawing/2014/main" id="{A6EA7604-D272-46A4-A612-E8FEB3654D68}"/>
              </a:ext>
            </a:extLst>
          </p:cNvPr>
          <p:cNvSpPr txBox="1">
            <a:spLocks/>
          </p:cNvSpPr>
          <p:nvPr/>
        </p:nvSpPr>
        <p:spPr>
          <a:xfrm>
            <a:off x="4276176" y="708282"/>
            <a:ext cx="5109562" cy="64997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Digital Financial Services</a:t>
            </a:r>
            <a:endParaRPr lang="en-US" sz="2800" dirty="0"/>
          </a:p>
        </p:txBody>
      </p:sp>
      <p:sp>
        <p:nvSpPr>
          <p:cNvPr id="17" name="TextBox 16">
            <a:extLst>
              <a:ext uri="{FF2B5EF4-FFF2-40B4-BE49-F238E27FC236}">
                <a16:creationId xmlns:a16="http://schemas.microsoft.com/office/drawing/2014/main" id="{54B03E63-0DC0-49D4-BD9D-67FCB86C4D5C}"/>
              </a:ext>
            </a:extLst>
          </p:cNvPr>
          <p:cNvSpPr txBox="1"/>
          <p:nvPr/>
        </p:nvSpPr>
        <p:spPr>
          <a:xfrm>
            <a:off x="5808088" y="2021419"/>
            <a:ext cx="2467513" cy="2569934"/>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cs typeface="Arial" panose="020B0604020202020204" pitchFamily="34" charset="0"/>
              </a:rPr>
              <a:t>Has in total 62 digital    financial services providers.</a:t>
            </a: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cs typeface="Arial" panose="020B0604020202020204" pitchFamily="34" charset="0"/>
              </a:rPr>
              <a:t>30 </a:t>
            </a:r>
            <a:r>
              <a:rPr lang="en-US" sz="1500" dirty="0" err="1">
                <a:solidFill>
                  <a:srgbClr val="58595B"/>
                </a:solidFill>
                <a:latin typeface="Helvetica Neue" panose="02000503000000020004"/>
                <a:cs typeface="Arial" panose="020B0604020202020204" pitchFamily="34" charset="0"/>
              </a:rPr>
              <a:t>licences</a:t>
            </a:r>
            <a:r>
              <a:rPr lang="en-US" sz="1500" dirty="0">
                <a:solidFill>
                  <a:srgbClr val="58595B"/>
                </a:solidFill>
                <a:latin typeface="Helvetica Neue" panose="02000503000000020004"/>
                <a:cs typeface="Arial" panose="020B0604020202020204" pitchFamily="34" charset="0"/>
              </a:rPr>
              <a:t> were approved, predominantly token     issuers, e-payment portal   and digital assets trading     platform providers</a:t>
            </a:r>
            <a:r>
              <a:rPr lang="en-GB" sz="1600" dirty="0">
                <a:solidFill>
                  <a:srgbClr val="58595B"/>
                </a:solidFill>
                <a:latin typeface="Helvetica Neue" panose="02000503000000020004"/>
                <a:ea typeface="DengXian" panose="02010600030101010101" pitchFamily="2" charset="-122"/>
                <a:cs typeface="Arial" panose="020B0604020202020204" pitchFamily="34" charset="0"/>
              </a:rPr>
              <a:t>.</a:t>
            </a:r>
            <a:endParaRPr lang="en-GB" sz="1600" dirty="0">
              <a:solidFill>
                <a:srgbClr val="58595B"/>
              </a:solidFill>
              <a:latin typeface="Helvetica Neue" panose="02000503000000020004"/>
              <a:cs typeface="Arial" panose="020B0604020202020204" pitchFamily="34" charset="0"/>
            </a:endParaRPr>
          </a:p>
        </p:txBody>
      </p:sp>
      <p:sp>
        <p:nvSpPr>
          <p:cNvPr id="18" name="TextBox 17">
            <a:extLst>
              <a:ext uri="{FF2B5EF4-FFF2-40B4-BE49-F238E27FC236}">
                <a16:creationId xmlns:a16="http://schemas.microsoft.com/office/drawing/2014/main" id="{55313E49-9160-4083-9098-EDAF7BB07755}"/>
              </a:ext>
            </a:extLst>
          </p:cNvPr>
          <p:cNvSpPr txBox="1"/>
          <p:nvPr/>
        </p:nvSpPr>
        <p:spPr>
          <a:xfrm>
            <a:off x="572020" y="1585776"/>
            <a:ext cx="4826916" cy="2785378"/>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The ethos of Digital Labuan is that there are no ‘sandboxes’; Digital financial service providers are able to operate within framework of existing laws and regulations. </a:t>
            </a: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Labuan IBFC has a ready ‘tool box’ for blockchain, cryptocurrencies and fintech-related entities namely via money broking </a:t>
            </a:r>
            <a:r>
              <a:rPr lang="en-US" sz="1500" dirty="0" err="1">
                <a:solidFill>
                  <a:srgbClr val="58595B"/>
                </a:solidFill>
                <a:latin typeface="Helvetica Neue" panose="02000503000000020004"/>
              </a:rPr>
              <a:t>licence</a:t>
            </a:r>
            <a:r>
              <a:rPr lang="en-US" sz="1500" dirty="0">
                <a:solidFill>
                  <a:srgbClr val="58595B"/>
                </a:solidFill>
                <a:latin typeface="Helvetica Neue" panose="02000503000000020004"/>
              </a:rPr>
              <a:t>, credit token </a:t>
            </a:r>
            <a:r>
              <a:rPr lang="en-US" sz="1500" dirty="0" err="1">
                <a:solidFill>
                  <a:srgbClr val="58595B"/>
                </a:solidFill>
                <a:latin typeface="Helvetica Neue" panose="02000503000000020004"/>
              </a:rPr>
              <a:t>licence</a:t>
            </a:r>
            <a:r>
              <a:rPr lang="en-US" sz="1500" dirty="0">
                <a:solidFill>
                  <a:srgbClr val="58595B"/>
                </a:solidFill>
                <a:latin typeface="Helvetica Neue" panose="02000503000000020004"/>
              </a:rPr>
              <a:t>, securities dealer </a:t>
            </a:r>
            <a:r>
              <a:rPr lang="en-US" sz="1500" dirty="0" err="1">
                <a:solidFill>
                  <a:srgbClr val="58595B"/>
                </a:solidFill>
                <a:latin typeface="Helvetica Neue" panose="02000503000000020004"/>
              </a:rPr>
              <a:t>licence</a:t>
            </a:r>
            <a:r>
              <a:rPr lang="en-US" sz="1500" dirty="0">
                <a:solidFill>
                  <a:srgbClr val="58595B"/>
                </a:solidFill>
                <a:latin typeface="Helvetica Neue" panose="02000503000000020004"/>
              </a:rPr>
              <a:t>, payment portal approval etc. It is worth noting that </a:t>
            </a:r>
            <a:r>
              <a:rPr lang="en-US" sz="1500" dirty="0" err="1">
                <a:solidFill>
                  <a:srgbClr val="58595B"/>
                </a:solidFill>
                <a:latin typeface="Helvetica Neue" panose="02000503000000020004"/>
              </a:rPr>
              <a:t>licences</a:t>
            </a:r>
            <a:r>
              <a:rPr lang="en-US" sz="1500" dirty="0">
                <a:solidFill>
                  <a:srgbClr val="58595B"/>
                </a:solidFill>
                <a:latin typeface="Helvetica Neue" panose="02000503000000020004"/>
              </a:rPr>
              <a:t> may be combined to achieve the operational objectives of a potential digital </a:t>
            </a:r>
            <a:r>
              <a:rPr lang="en-US" sz="1500" dirty="0" err="1">
                <a:solidFill>
                  <a:srgbClr val="58595B"/>
                </a:solidFill>
                <a:latin typeface="Helvetica Neue" panose="02000503000000020004"/>
              </a:rPr>
              <a:t>licence</a:t>
            </a:r>
            <a:r>
              <a:rPr lang="en-US" sz="1500" dirty="0">
                <a:solidFill>
                  <a:srgbClr val="58595B"/>
                </a:solidFill>
                <a:latin typeface="Helvetica Neue" panose="02000503000000020004"/>
              </a:rPr>
              <a:t> holder. </a:t>
            </a:r>
          </a:p>
        </p:txBody>
      </p:sp>
      <p:pic>
        <p:nvPicPr>
          <p:cNvPr id="19" name="Picture 18">
            <a:extLst>
              <a:ext uri="{FF2B5EF4-FFF2-40B4-BE49-F238E27FC236}">
                <a16:creationId xmlns:a16="http://schemas.microsoft.com/office/drawing/2014/main" id="{B66CA8E4-CD42-4CCF-9E5B-102BBBB5A130}"/>
              </a:ext>
            </a:extLst>
          </p:cNvPr>
          <p:cNvPicPr>
            <a:picLocks noChangeAspect="1"/>
          </p:cNvPicPr>
          <p:nvPr/>
        </p:nvPicPr>
        <p:blipFill>
          <a:blip r:embed="rId2"/>
          <a:stretch>
            <a:fillRect/>
          </a:stretch>
        </p:blipFill>
        <p:spPr>
          <a:xfrm>
            <a:off x="625392" y="4506389"/>
            <a:ext cx="4716549" cy="2209965"/>
          </a:xfrm>
          <a:prstGeom prst="rect">
            <a:avLst/>
          </a:prstGeom>
        </p:spPr>
      </p:pic>
      <p:sp>
        <p:nvSpPr>
          <p:cNvPr id="20" name="TextBox 19">
            <a:extLst>
              <a:ext uri="{FF2B5EF4-FFF2-40B4-BE49-F238E27FC236}">
                <a16:creationId xmlns:a16="http://schemas.microsoft.com/office/drawing/2014/main" id="{A2F40996-0FA1-7C4D-B643-F29BF64C6492}"/>
              </a:ext>
            </a:extLst>
          </p:cNvPr>
          <p:cNvSpPr txBox="1"/>
          <p:nvPr/>
        </p:nvSpPr>
        <p:spPr>
          <a:xfrm>
            <a:off x="5808088" y="4788068"/>
            <a:ext cx="4038789" cy="1646605"/>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GB" sz="1500" dirty="0">
                <a:solidFill>
                  <a:srgbClr val="58595B"/>
                </a:solidFill>
                <a:effectLst/>
                <a:latin typeface="Helvetica Neue" panose="02000503000000020004"/>
                <a:ea typeface="DengXian" panose="02010600030101010101" pitchFamily="2" charset="-122"/>
                <a:cs typeface="Arial" panose="020B0604020202020204" pitchFamily="34" charset="0"/>
              </a:rPr>
              <a:t>4 new digital investment banks were approved. To date, Labua</a:t>
            </a:r>
            <a:r>
              <a:rPr lang="en-GB" sz="1500" dirty="0">
                <a:solidFill>
                  <a:srgbClr val="58595B"/>
                </a:solidFill>
                <a:latin typeface="Helvetica Neue" panose="02000503000000020004"/>
                <a:ea typeface="DengXian" panose="02010600030101010101" pitchFamily="2" charset="-122"/>
                <a:cs typeface="Arial" panose="020B0604020202020204" pitchFamily="34" charset="0"/>
              </a:rPr>
              <a:t>n IBFC is home   to 6 digital banks. </a:t>
            </a:r>
            <a:endParaRPr lang="en-GB" sz="1500" dirty="0">
              <a:solidFill>
                <a:srgbClr val="58595B"/>
              </a:solidFill>
              <a:effectLst/>
              <a:latin typeface="Helvetica Neue" panose="02000503000000020004"/>
              <a:ea typeface="DengXian" panose="02010600030101010101" pitchFamily="2" charset="-122"/>
              <a:cs typeface="Arial" panose="020B0604020202020204" pitchFamily="34" charset="0"/>
            </a:endParaRPr>
          </a:p>
          <a:p>
            <a:pPr marL="182563" indent="-182563">
              <a:spcBef>
                <a:spcPts val="1200"/>
              </a:spcBef>
              <a:buFont typeface="Arial" panose="020B0604020202020204" pitchFamily="34" charset="0"/>
              <a:buChar char="•"/>
            </a:pPr>
            <a:r>
              <a:rPr lang="en-GB" sz="1500" dirty="0">
                <a:solidFill>
                  <a:srgbClr val="58595B"/>
                </a:solidFill>
                <a:latin typeface="Helvetica Neue" panose="02000503000000020004"/>
                <a:ea typeface="DengXian" panose="02010600030101010101" pitchFamily="2" charset="-122"/>
                <a:cs typeface="Arial" panose="020B0604020202020204" pitchFamily="34" charset="0"/>
              </a:rPr>
              <a:t>Home to 3 digital exchanges, i.e. Labuan International Financial Exchange, </a:t>
            </a:r>
            <a:r>
              <a:rPr lang="en-GB" sz="1500" dirty="0" err="1">
                <a:solidFill>
                  <a:srgbClr val="58595B"/>
                </a:solidFill>
                <a:latin typeface="Helvetica Neue" panose="02000503000000020004"/>
                <a:ea typeface="DengXian" panose="02010600030101010101" pitchFamily="2" charset="-122"/>
                <a:cs typeface="Arial" panose="020B0604020202020204" pitchFamily="34" charset="0"/>
              </a:rPr>
              <a:t>Fusang</a:t>
            </a:r>
            <a:r>
              <a:rPr lang="en-GB" sz="1500" dirty="0">
                <a:solidFill>
                  <a:srgbClr val="58595B"/>
                </a:solidFill>
                <a:latin typeface="Helvetica Neue" panose="02000503000000020004"/>
                <a:ea typeface="DengXian" panose="02010600030101010101" pitchFamily="2" charset="-122"/>
                <a:cs typeface="Arial" panose="020B0604020202020204" pitchFamily="34" charset="0"/>
              </a:rPr>
              <a:t> Exchange and GSX Exchange</a:t>
            </a:r>
            <a:r>
              <a:rPr lang="en-GB" sz="1600" dirty="0">
                <a:latin typeface="Helvetica Neue" panose="02000503000000020004"/>
                <a:ea typeface="DengXian" panose="02010600030101010101" pitchFamily="2" charset="-122"/>
                <a:cs typeface="Arial" panose="020B0604020202020204" pitchFamily="34" charset="0"/>
              </a:rPr>
              <a:t>.</a:t>
            </a:r>
            <a:endParaRPr lang="en-GB" sz="1600" dirty="0">
              <a:latin typeface="Helvetica Neue" panose="02000503000000020004"/>
              <a:cs typeface="Arial" panose="020B0604020202020204" pitchFamily="34" charset="0"/>
            </a:endParaRPr>
          </a:p>
        </p:txBody>
      </p:sp>
      <p:pic>
        <p:nvPicPr>
          <p:cNvPr id="12" name="Picture 11">
            <a:extLst>
              <a:ext uri="{FF2B5EF4-FFF2-40B4-BE49-F238E27FC236}">
                <a16:creationId xmlns:a16="http://schemas.microsoft.com/office/drawing/2014/main" id="{3B706B2F-AF41-6A48-B607-493BD08A2E84}"/>
              </a:ext>
            </a:extLst>
          </p:cNvPr>
          <p:cNvPicPr>
            <a:picLocks noChangeAspect="1"/>
          </p:cNvPicPr>
          <p:nvPr/>
        </p:nvPicPr>
        <p:blipFill>
          <a:blip r:embed="rId3"/>
          <a:stretch>
            <a:fillRect/>
          </a:stretch>
        </p:blipFill>
        <p:spPr>
          <a:xfrm>
            <a:off x="7619889" y="1782386"/>
            <a:ext cx="4140200" cy="3048000"/>
          </a:xfrm>
          <a:prstGeom prst="rect">
            <a:avLst/>
          </a:prstGeom>
        </p:spPr>
      </p:pic>
    </p:spTree>
    <p:extLst>
      <p:ext uri="{BB962C8B-B14F-4D97-AF65-F5344CB8AC3E}">
        <p14:creationId xmlns:p14="http://schemas.microsoft.com/office/powerpoint/2010/main" val="428359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6EA7604-D272-46A4-A612-E8FEB3654D68}"/>
              </a:ext>
            </a:extLst>
          </p:cNvPr>
          <p:cNvSpPr txBox="1">
            <a:spLocks/>
          </p:cNvSpPr>
          <p:nvPr/>
        </p:nvSpPr>
        <p:spPr>
          <a:xfrm>
            <a:off x="4276176" y="697635"/>
            <a:ext cx="5786665" cy="64997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Insurance &amp; Risk Management</a:t>
            </a:r>
          </a:p>
        </p:txBody>
      </p:sp>
      <p:sp>
        <p:nvSpPr>
          <p:cNvPr id="11" name="Round Diagonal Corner of Rectangle 10">
            <a:extLst>
              <a:ext uri="{FF2B5EF4-FFF2-40B4-BE49-F238E27FC236}">
                <a16:creationId xmlns:a16="http://schemas.microsoft.com/office/drawing/2014/main" id="{559BAF2F-27B8-4531-8F50-B74504F9F652}"/>
              </a:ext>
            </a:extLst>
          </p:cNvPr>
          <p:cNvSpPr/>
          <p:nvPr/>
        </p:nvSpPr>
        <p:spPr>
          <a:xfrm>
            <a:off x="5306275" y="1639817"/>
            <a:ext cx="6464163" cy="4906396"/>
          </a:xfrm>
          <a:prstGeom prst="round2DiagRect">
            <a:avLst>
              <a:gd name="adj1" fmla="val 10509"/>
              <a:gd name="adj2"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a:endParaRPr lang="en-GB" dirty="0"/>
          </a:p>
        </p:txBody>
      </p:sp>
      <p:pic>
        <p:nvPicPr>
          <p:cNvPr id="14" name="Picture 13">
            <a:extLst>
              <a:ext uri="{FF2B5EF4-FFF2-40B4-BE49-F238E27FC236}">
                <a16:creationId xmlns:a16="http://schemas.microsoft.com/office/drawing/2014/main" id="{D3F55782-4C6C-4C66-8B00-5BE2AC2BC3D3}"/>
              </a:ext>
            </a:extLst>
          </p:cNvPr>
          <p:cNvPicPr>
            <a:picLocks noChangeAspect="1"/>
          </p:cNvPicPr>
          <p:nvPr/>
        </p:nvPicPr>
        <p:blipFill>
          <a:blip r:embed="rId2"/>
          <a:stretch>
            <a:fillRect/>
          </a:stretch>
        </p:blipFill>
        <p:spPr>
          <a:xfrm>
            <a:off x="5482075" y="1836465"/>
            <a:ext cx="2889400" cy="1499930"/>
          </a:xfrm>
          <a:prstGeom prst="rect">
            <a:avLst/>
          </a:prstGeom>
        </p:spPr>
      </p:pic>
      <p:sp>
        <p:nvSpPr>
          <p:cNvPr id="20" name="TextBox 19">
            <a:extLst>
              <a:ext uri="{FF2B5EF4-FFF2-40B4-BE49-F238E27FC236}">
                <a16:creationId xmlns:a16="http://schemas.microsoft.com/office/drawing/2014/main" id="{125D27B7-21DB-4420-98C5-1B7BEA61FCE4}"/>
              </a:ext>
            </a:extLst>
          </p:cNvPr>
          <p:cNvSpPr txBox="1"/>
          <p:nvPr/>
        </p:nvSpPr>
        <p:spPr>
          <a:xfrm>
            <a:off x="5550853" y="3300522"/>
            <a:ext cx="2820622" cy="285849"/>
          </a:xfrm>
          <a:prstGeom prst="rect">
            <a:avLst/>
          </a:prstGeom>
          <a:noFill/>
        </p:spPr>
        <p:txBody>
          <a:bodyPr wrap="square" rtlCol="0">
            <a:spAutoFit/>
          </a:bodyPr>
          <a:lstStyle/>
          <a:p>
            <a:r>
              <a:rPr lang="en-GB" sz="1200" i="1" dirty="0">
                <a:solidFill>
                  <a:srgbClr val="001871"/>
                </a:solidFill>
                <a:latin typeface="Helvetica Neue" panose="02000503000000020004"/>
              </a:rPr>
              <a:t>Gross premium distributions by region</a:t>
            </a:r>
          </a:p>
        </p:txBody>
      </p:sp>
      <p:sp>
        <p:nvSpPr>
          <p:cNvPr id="21" name="TextBox 20">
            <a:extLst>
              <a:ext uri="{FF2B5EF4-FFF2-40B4-BE49-F238E27FC236}">
                <a16:creationId xmlns:a16="http://schemas.microsoft.com/office/drawing/2014/main" id="{3FCB2D3F-C960-4E9B-A99E-E709FD16FF6C}"/>
              </a:ext>
            </a:extLst>
          </p:cNvPr>
          <p:cNvSpPr txBox="1"/>
          <p:nvPr/>
        </p:nvSpPr>
        <p:spPr>
          <a:xfrm>
            <a:off x="590018" y="1639817"/>
            <a:ext cx="4400114" cy="4478149"/>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Insurance and risk management is the largest sector in Labuan with more than 220 license holders. </a:t>
            </a: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Labuan insurance industry comprises (re)insurers and captive insurers which underwrite either general or life business and other insurance related intermediaries.</a:t>
            </a:r>
            <a:r>
              <a:rPr lang="en-US" sz="1500" dirty="0">
                <a:solidFill>
                  <a:srgbClr val="58595B"/>
                </a:solidFill>
                <a:latin typeface="Helvetica Neue" panose="02000503000000020004"/>
                <a:ea typeface="Times New Roman" panose="02020603050405020304" pitchFamily="18" charset="0"/>
                <a:cs typeface="Calibri" panose="020F0502020204030204" pitchFamily="34" charset="0"/>
              </a:rPr>
              <a:t> As with all our offerings, Labuan (re)insurance comprises both conventional insurance as well as shariah compliant, takaful business. </a:t>
            </a:r>
            <a:endParaRPr lang="en-US" sz="1500" dirty="0">
              <a:solidFill>
                <a:srgbClr val="58595B"/>
              </a:solidFill>
              <a:latin typeface="Helvetica Neue" panose="02000503000000020004"/>
            </a:endParaRP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Labuan captives have grown to become a prominent business sector in the </a:t>
            </a:r>
            <a:r>
              <a:rPr lang="en-US" sz="1500" dirty="0" err="1">
                <a:solidFill>
                  <a:srgbClr val="58595B"/>
                </a:solidFill>
                <a:latin typeface="Helvetica Neue" panose="02000503000000020004"/>
              </a:rPr>
              <a:t>centre</a:t>
            </a:r>
            <a:r>
              <a:rPr lang="en-US" sz="1500" dirty="0">
                <a:solidFill>
                  <a:srgbClr val="58595B"/>
                </a:solidFill>
                <a:latin typeface="Helvetica Neue" panose="02000503000000020004"/>
              </a:rPr>
              <a:t> with 55 captives and i</a:t>
            </a:r>
            <a:r>
              <a:rPr lang="en-US" sz="1500" dirty="0">
                <a:solidFill>
                  <a:srgbClr val="58595B"/>
                </a:solidFill>
                <a:effectLst/>
                <a:latin typeface="Helvetica Neue" panose="02000503000000020004"/>
                <a:ea typeface="Times New Roman" panose="02020603050405020304" pitchFamily="18" charset="0"/>
              </a:rPr>
              <a:t>s now licensing a quarter of all captives in the Asia-Pacific and Mena. </a:t>
            </a: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In fact, Labuan IBFC is the only Asian jurisdiction with a comprehensive legal framework to cater for PCC structure.  </a:t>
            </a:r>
          </a:p>
        </p:txBody>
      </p:sp>
      <p:sp>
        <p:nvSpPr>
          <p:cNvPr id="22" name="TextBox 21">
            <a:extLst>
              <a:ext uri="{FF2B5EF4-FFF2-40B4-BE49-F238E27FC236}">
                <a16:creationId xmlns:a16="http://schemas.microsoft.com/office/drawing/2014/main" id="{9243AED0-4093-47E5-BC0F-96FFCC7D3983}"/>
              </a:ext>
            </a:extLst>
          </p:cNvPr>
          <p:cNvSpPr txBox="1"/>
          <p:nvPr/>
        </p:nvSpPr>
        <p:spPr>
          <a:xfrm>
            <a:off x="8440253" y="1836465"/>
            <a:ext cx="3026280" cy="1015663"/>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US" sz="1500" b="0" i="0" u="none" strike="noStrike" baseline="0" dirty="0">
                <a:solidFill>
                  <a:srgbClr val="58595B"/>
                </a:solidFill>
                <a:latin typeface="Helvetica Neue" panose="02000503000000020004"/>
              </a:rPr>
              <a:t>Total gross premiums grew 4.5% to USD1.6 billion, of which foreign business forms the larger share of 60.9%. </a:t>
            </a:r>
          </a:p>
        </p:txBody>
      </p:sp>
      <p:sp>
        <p:nvSpPr>
          <p:cNvPr id="23" name="TextBox 22">
            <a:extLst>
              <a:ext uri="{FF2B5EF4-FFF2-40B4-BE49-F238E27FC236}">
                <a16:creationId xmlns:a16="http://schemas.microsoft.com/office/drawing/2014/main" id="{92D8B1A7-35DF-497F-A496-832D466472ED}"/>
              </a:ext>
            </a:extLst>
          </p:cNvPr>
          <p:cNvSpPr txBox="1"/>
          <p:nvPr/>
        </p:nvSpPr>
        <p:spPr>
          <a:xfrm>
            <a:off x="8440253" y="3837280"/>
            <a:ext cx="3230507" cy="2554545"/>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GB" sz="1500" dirty="0">
                <a:solidFill>
                  <a:srgbClr val="58595B"/>
                </a:solidFill>
                <a:effectLst/>
                <a:latin typeface="Helvetica Neue" panose="02000503000000020004"/>
                <a:ea typeface="DengXian" panose="02010600030101010101" pitchFamily="2" charset="-122"/>
                <a:cs typeface="Times New Roman" panose="02020603050405020304" pitchFamily="18" charset="0"/>
              </a:rPr>
              <a:t>Captive insurance attributes 31.2% of total gross premium underwritten in Labuan IBFC with 65.4% originated from international markets. </a:t>
            </a:r>
          </a:p>
          <a:p>
            <a:pPr marL="182563" indent="-182563">
              <a:spcBef>
                <a:spcPts val="1200"/>
              </a:spcBef>
              <a:buFont typeface="Arial" panose="020B0604020202020204" pitchFamily="34" charset="0"/>
              <a:buChar char="•"/>
            </a:pPr>
            <a:r>
              <a:rPr lang="en-GB" sz="1500" dirty="0">
                <a:solidFill>
                  <a:srgbClr val="58595B"/>
                </a:solidFill>
                <a:latin typeface="Helvetica Neue" panose="02000503000000020004"/>
                <a:ea typeface="DengXian" panose="02010600030101010101" pitchFamily="2" charset="-122"/>
                <a:cs typeface="Times New Roman" panose="02020603050405020304" pitchFamily="18" charset="0"/>
              </a:rPr>
              <a:t>Labuan IBFC won the “Highly Commended” award at the European Captive Awards 2020 under the category “International Domicile of the Year”. </a:t>
            </a:r>
            <a:endParaRPr lang="en-GB" sz="1500" dirty="0">
              <a:solidFill>
                <a:srgbClr val="58595B"/>
              </a:solidFill>
              <a:latin typeface="Helvetica Neue" panose="02000503000000020004"/>
            </a:endParaRPr>
          </a:p>
        </p:txBody>
      </p:sp>
      <p:sp>
        <p:nvSpPr>
          <p:cNvPr id="16" name="Text Placeholder 6">
            <a:extLst>
              <a:ext uri="{FF2B5EF4-FFF2-40B4-BE49-F238E27FC236}">
                <a16:creationId xmlns:a16="http://schemas.microsoft.com/office/drawing/2014/main" id="{CBF2877C-1385-A04C-AD93-FF1E309C1817}"/>
              </a:ext>
            </a:extLst>
          </p:cNvPr>
          <p:cNvSpPr txBox="1">
            <a:spLocks/>
          </p:cNvSpPr>
          <p:nvPr/>
        </p:nvSpPr>
        <p:spPr>
          <a:xfrm>
            <a:off x="651643" y="969839"/>
            <a:ext cx="3443279" cy="64997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Agility, Adaptability, </a:t>
            </a:r>
            <a:r>
              <a:rPr lang="en-GB" dirty="0"/>
              <a:t>Alignment</a:t>
            </a:r>
            <a:endParaRPr lang="en-US" dirty="0"/>
          </a:p>
        </p:txBody>
      </p:sp>
      <p:sp>
        <p:nvSpPr>
          <p:cNvPr id="17" name="Title 4">
            <a:extLst>
              <a:ext uri="{FF2B5EF4-FFF2-40B4-BE49-F238E27FC236}">
                <a16:creationId xmlns:a16="http://schemas.microsoft.com/office/drawing/2014/main" id="{1F667806-2C73-C84C-8E8E-3703F78F3AA5}"/>
              </a:ext>
            </a:extLst>
          </p:cNvPr>
          <p:cNvSpPr>
            <a:spLocks noGrp="1"/>
          </p:cNvSpPr>
          <p:nvPr>
            <p:ph type="title"/>
          </p:nvPr>
        </p:nvSpPr>
        <p:spPr>
          <a:xfrm>
            <a:off x="651643" y="469670"/>
            <a:ext cx="3252796" cy="536069"/>
          </a:xfrm>
        </p:spPr>
        <p:txBody>
          <a:bodyPr>
            <a:noAutofit/>
          </a:bodyPr>
          <a:lstStyle/>
          <a:p>
            <a:r>
              <a:rPr lang="en-GB" dirty="0"/>
              <a:t>2020 Highlights</a:t>
            </a:r>
            <a:endParaRPr lang="en-US" dirty="0"/>
          </a:p>
        </p:txBody>
      </p:sp>
      <p:pic>
        <p:nvPicPr>
          <p:cNvPr id="9" name="Picture 8">
            <a:extLst>
              <a:ext uri="{FF2B5EF4-FFF2-40B4-BE49-F238E27FC236}">
                <a16:creationId xmlns:a16="http://schemas.microsoft.com/office/drawing/2014/main" id="{9260BBE2-E5E4-BF44-A044-082B24FB8D8C}"/>
              </a:ext>
            </a:extLst>
          </p:cNvPr>
          <p:cNvPicPr>
            <a:picLocks noChangeAspect="1"/>
          </p:cNvPicPr>
          <p:nvPr/>
        </p:nvPicPr>
        <p:blipFill>
          <a:blip r:embed="rId3"/>
          <a:stretch>
            <a:fillRect/>
          </a:stretch>
        </p:blipFill>
        <p:spPr>
          <a:xfrm>
            <a:off x="5788624" y="4070638"/>
            <a:ext cx="2115412" cy="2148125"/>
          </a:xfrm>
          <a:prstGeom prst="rect">
            <a:avLst/>
          </a:prstGeom>
        </p:spPr>
      </p:pic>
    </p:spTree>
    <p:extLst>
      <p:ext uri="{BB962C8B-B14F-4D97-AF65-F5344CB8AC3E}">
        <p14:creationId xmlns:p14="http://schemas.microsoft.com/office/powerpoint/2010/main" val="247856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6EA7604-D272-46A4-A612-E8FEB3654D68}"/>
              </a:ext>
            </a:extLst>
          </p:cNvPr>
          <p:cNvSpPr txBox="1">
            <a:spLocks/>
          </p:cNvSpPr>
          <p:nvPr/>
        </p:nvSpPr>
        <p:spPr>
          <a:xfrm>
            <a:off x="4276175" y="680749"/>
            <a:ext cx="5786665" cy="64997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Islamic Finance</a:t>
            </a:r>
          </a:p>
        </p:txBody>
      </p:sp>
      <p:sp>
        <p:nvSpPr>
          <p:cNvPr id="25" name="TextBox 24">
            <a:extLst>
              <a:ext uri="{FF2B5EF4-FFF2-40B4-BE49-F238E27FC236}">
                <a16:creationId xmlns:a16="http://schemas.microsoft.com/office/drawing/2014/main" id="{F0CA52C5-DA6C-4DBE-A070-58F3E01A4DAF}"/>
              </a:ext>
            </a:extLst>
          </p:cNvPr>
          <p:cNvSpPr txBox="1"/>
          <p:nvPr/>
        </p:nvSpPr>
        <p:spPr>
          <a:xfrm>
            <a:off x="545020" y="1751019"/>
            <a:ext cx="4305488" cy="4708981"/>
          </a:xfrm>
          <a:prstGeom prst="rect">
            <a:avLst/>
          </a:prstGeom>
          <a:noFill/>
        </p:spPr>
        <p:txBody>
          <a:bodyPr wrap="square">
            <a:spAutoFit/>
          </a:bodyPr>
          <a:lstStyle/>
          <a:p>
            <a:pPr marL="182563" indent="-182563">
              <a:spcBef>
                <a:spcPts val="1200"/>
              </a:spcBef>
              <a:buFont typeface="Arial" panose="020B0604020202020204" pitchFamily="34" charset="0"/>
              <a:buChar char="•"/>
            </a:pPr>
            <a:r>
              <a:rPr lang="en-US" sz="1500" b="0" i="0" dirty="0">
                <a:solidFill>
                  <a:srgbClr val="58595B"/>
                </a:solidFill>
                <a:effectLst/>
                <a:latin typeface="Helvetica Neue" panose="02000503000000020004"/>
              </a:rPr>
              <a:t>Labuan IBFC </a:t>
            </a:r>
            <a:r>
              <a:rPr lang="en-US" sz="1500" dirty="0">
                <a:solidFill>
                  <a:srgbClr val="58595B"/>
                </a:solidFill>
                <a:latin typeface="Helvetica Neue" panose="02000503000000020004"/>
              </a:rPr>
              <a:t>has in place</a:t>
            </a:r>
            <a:r>
              <a:rPr lang="en-US" sz="1500" b="0" i="0" dirty="0">
                <a:solidFill>
                  <a:srgbClr val="58595B"/>
                </a:solidFill>
                <a:effectLst/>
                <a:latin typeface="Helvetica Neue" panose="02000503000000020004"/>
              </a:rPr>
              <a:t> a complete suite of Islamic financial structures and solutions, effective regulatory standards, a facilitative business environment as well as a Shariah Supervisory Council for Islamic business. </a:t>
            </a:r>
            <a:endParaRPr lang="en-GB" sz="1500" b="0" i="0" dirty="0">
              <a:solidFill>
                <a:srgbClr val="58595B"/>
              </a:solidFill>
              <a:effectLst/>
              <a:latin typeface="Helvetica Neue" panose="02000503000000020004"/>
            </a:endParaRP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The Centre has its </a:t>
            </a:r>
            <a:r>
              <a:rPr lang="en-US" sz="1500" b="0" i="0" dirty="0">
                <a:solidFill>
                  <a:srgbClr val="58595B"/>
                </a:solidFill>
                <a:effectLst/>
                <a:latin typeface="Helvetica Neue" panose="02000503000000020004"/>
              </a:rPr>
              <a:t>world’s first omnibus legislation governing all Islamic businesses, which covers not only Islamic banks and financial service providers, but also (re)takaful businesses, Islamic wealth management (Waqf foundation, Islamic private foundation, Islamic trust), sukuk issuances, ijarah leasing </a:t>
            </a:r>
            <a:r>
              <a:rPr lang="en-US" sz="1500" dirty="0">
                <a:solidFill>
                  <a:srgbClr val="58595B"/>
                </a:solidFill>
                <a:latin typeface="Helvetica Neue" panose="02000503000000020004"/>
              </a:rPr>
              <a:t>and Islamic digital offerings</a:t>
            </a:r>
            <a:endParaRPr lang="en-US" sz="1500" b="0" i="0" dirty="0">
              <a:solidFill>
                <a:srgbClr val="58595B"/>
              </a:solidFill>
              <a:effectLst/>
              <a:latin typeface="Helvetica Neue" panose="02000503000000020004"/>
            </a:endParaRPr>
          </a:p>
          <a:p>
            <a:pPr marL="182563" indent="-182563">
              <a:spcBef>
                <a:spcPts val="1200"/>
              </a:spcBef>
              <a:buFont typeface="Arial" panose="020B0604020202020204" pitchFamily="34" charset="0"/>
              <a:buChar char="•"/>
            </a:pPr>
            <a:r>
              <a:rPr lang="en-US" sz="1500" dirty="0">
                <a:solidFill>
                  <a:srgbClr val="58595B"/>
                </a:solidFill>
                <a:latin typeface="Helvetica Neue" panose="02000503000000020004"/>
              </a:rPr>
              <a:t>Labuan IBFC is home to the world's first USD denominated exchangeable sukuk. </a:t>
            </a:r>
          </a:p>
          <a:p>
            <a:pPr marL="182563" indent="-182563">
              <a:spcBef>
                <a:spcPts val="1200"/>
              </a:spcBef>
              <a:buFont typeface="Arial" panose="020B0604020202020204" pitchFamily="34" charset="0"/>
              <a:buChar char="•"/>
            </a:pPr>
            <a:r>
              <a:rPr lang="en-US" sz="1500" b="0" i="0" dirty="0">
                <a:solidFill>
                  <a:srgbClr val="58595B"/>
                </a:solidFill>
                <a:effectLst/>
                <a:latin typeface="Helvetica Neue" panose="02000503000000020004"/>
              </a:rPr>
              <a:t>Labuan together with onshore regulators committed to develop Malaysia as the Islamic finance leader under the MIFC initiative. </a:t>
            </a:r>
            <a:endParaRPr lang="en-GB" sz="1500" dirty="0">
              <a:solidFill>
                <a:srgbClr val="58595B"/>
              </a:solidFill>
              <a:latin typeface="Helvetica Neue" panose="02000503000000020004"/>
            </a:endParaRPr>
          </a:p>
        </p:txBody>
      </p:sp>
      <p:sp>
        <p:nvSpPr>
          <p:cNvPr id="29" name="Arrow: Pentagon 28">
            <a:extLst>
              <a:ext uri="{FF2B5EF4-FFF2-40B4-BE49-F238E27FC236}">
                <a16:creationId xmlns:a16="http://schemas.microsoft.com/office/drawing/2014/main" id="{DFCFD629-BE59-4611-93D0-874AC3D7BF7D}"/>
              </a:ext>
            </a:extLst>
          </p:cNvPr>
          <p:cNvSpPr/>
          <p:nvPr/>
        </p:nvSpPr>
        <p:spPr>
          <a:xfrm>
            <a:off x="5466176" y="2215061"/>
            <a:ext cx="1768031" cy="817880"/>
          </a:xfrm>
          <a:prstGeom prst="homePlate">
            <a:avLst/>
          </a:prstGeom>
          <a:solidFill>
            <a:schemeClr val="accent6"/>
          </a:solidFill>
          <a:effectLst/>
        </p:spPr>
        <p:style>
          <a:lnRef idx="0">
            <a:schemeClr val="accent1"/>
          </a:lnRef>
          <a:fillRef idx="3">
            <a:schemeClr val="accent1"/>
          </a:fillRef>
          <a:effectRef idx="3">
            <a:schemeClr val="accent1"/>
          </a:effectRef>
          <a:fontRef idx="minor">
            <a:schemeClr val="lt1"/>
          </a:fontRef>
        </p:style>
        <p:txBody>
          <a:bodyPr rtlCol="0" anchor="ctr"/>
          <a:lstStyle/>
          <a:p>
            <a:r>
              <a:rPr lang="en-GB" sz="1500" b="1" dirty="0">
                <a:latin typeface="Helvetica Neue" panose="02000503000000020004"/>
              </a:rPr>
              <a:t>Islamic Banking</a:t>
            </a:r>
          </a:p>
        </p:txBody>
      </p:sp>
      <p:sp>
        <p:nvSpPr>
          <p:cNvPr id="30" name="Arrow: Pentagon 29">
            <a:extLst>
              <a:ext uri="{FF2B5EF4-FFF2-40B4-BE49-F238E27FC236}">
                <a16:creationId xmlns:a16="http://schemas.microsoft.com/office/drawing/2014/main" id="{093C43E2-8CD5-44E4-B34C-54DE830086D0}"/>
              </a:ext>
            </a:extLst>
          </p:cNvPr>
          <p:cNvSpPr/>
          <p:nvPr/>
        </p:nvSpPr>
        <p:spPr>
          <a:xfrm>
            <a:off x="5461908" y="3736257"/>
            <a:ext cx="1768031" cy="817880"/>
          </a:xfrm>
          <a:prstGeom prst="homePlate">
            <a:avLst/>
          </a:prstGeom>
          <a:solidFill>
            <a:schemeClr val="accent6"/>
          </a:solidFill>
          <a:effectLst/>
        </p:spPr>
        <p:style>
          <a:lnRef idx="0">
            <a:schemeClr val="accent1"/>
          </a:lnRef>
          <a:fillRef idx="3">
            <a:schemeClr val="accent1"/>
          </a:fillRef>
          <a:effectRef idx="3">
            <a:schemeClr val="accent1"/>
          </a:effectRef>
          <a:fontRef idx="minor">
            <a:schemeClr val="lt1"/>
          </a:fontRef>
        </p:style>
        <p:txBody>
          <a:bodyPr rtlCol="0" anchor="ctr"/>
          <a:lstStyle/>
          <a:p>
            <a:r>
              <a:rPr lang="en-GB" sz="1500" b="1" dirty="0">
                <a:latin typeface="Helvetica Neue" panose="02000503000000020004"/>
              </a:rPr>
              <a:t>Takaful Business</a:t>
            </a:r>
          </a:p>
        </p:txBody>
      </p:sp>
      <p:sp>
        <p:nvSpPr>
          <p:cNvPr id="31" name="Arrow: Pentagon 30">
            <a:extLst>
              <a:ext uri="{FF2B5EF4-FFF2-40B4-BE49-F238E27FC236}">
                <a16:creationId xmlns:a16="http://schemas.microsoft.com/office/drawing/2014/main" id="{EE01C0CA-C48B-4267-B8C1-895A3ED64D22}"/>
              </a:ext>
            </a:extLst>
          </p:cNvPr>
          <p:cNvSpPr/>
          <p:nvPr/>
        </p:nvSpPr>
        <p:spPr>
          <a:xfrm>
            <a:off x="5461908" y="5257453"/>
            <a:ext cx="1768031" cy="817880"/>
          </a:xfrm>
          <a:prstGeom prst="homePlate">
            <a:avLst/>
          </a:prstGeom>
          <a:solidFill>
            <a:schemeClr val="accent6"/>
          </a:solidFill>
          <a:effectLst/>
        </p:spPr>
        <p:style>
          <a:lnRef idx="0">
            <a:schemeClr val="accent1"/>
          </a:lnRef>
          <a:fillRef idx="3">
            <a:schemeClr val="accent1"/>
          </a:fillRef>
          <a:effectRef idx="3">
            <a:schemeClr val="accent1"/>
          </a:effectRef>
          <a:fontRef idx="minor">
            <a:schemeClr val="lt1"/>
          </a:fontRef>
        </p:style>
        <p:txBody>
          <a:bodyPr rtlCol="0" anchor="ctr"/>
          <a:lstStyle/>
          <a:p>
            <a:r>
              <a:rPr lang="en-GB" sz="1500" b="1" dirty="0">
                <a:latin typeface="Helvetica Neue" panose="02000503000000020004"/>
              </a:rPr>
              <a:t>Islamic </a:t>
            </a:r>
          </a:p>
          <a:p>
            <a:r>
              <a:rPr lang="en-GB" sz="1500" b="1" dirty="0">
                <a:latin typeface="Helvetica Neue" panose="02000503000000020004"/>
              </a:rPr>
              <a:t>listing and capitalisation</a:t>
            </a:r>
          </a:p>
        </p:txBody>
      </p:sp>
      <p:sp>
        <p:nvSpPr>
          <p:cNvPr id="32" name="TextBox 31">
            <a:extLst>
              <a:ext uri="{FF2B5EF4-FFF2-40B4-BE49-F238E27FC236}">
                <a16:creationId xmlns:a16="http://schemas.microsoft.com/office/drawing/2014/main" id="{1BD5064D-CBCB-47C4-A5D7-2E0BB739999F}"/>
              </a:ext>
            </a:extLst>
          </p:cNvPr>
          <p:cNvSpPr txBox="1"/>
          <p:nvPr/>
        </p:nvSpPr>
        <p:spPr>
          <a:xfrm>
            <a:off x="7442165" y="2131404"/>
            <a:ext cx="4020908" cy="1015663"/>
          </a:xfrm>
          <a:prstGeom prst="rect">
            <a:avLst/>
          </a:prstGeom>
          <a:noFill/>
        </p:spPr>
        <p:txBody>
          <a:bodyPr wrap="square">
            <a:spAutoFit/>
          </a:bodyPr>
          <a:lstStyle/>
          <a:p>
            <a:r>
              <a:rPr lang="en-US" sz="1500" dirty="0">
                <a:solidFill>
                  <a:srgbClr val="58595B"/>
                </a:solidFill>
                <a:latin typeface="Helvetica Neue" panose="02000503000000020004"/>
              </a:rPr>
              <a:t>Total Islamic deposits at Labuan’s 20 Islamic banks (including the conventional banks with Islamic windows) increased by 8.5% to USD183.1 million</a:t>
            </a:r>
          </a:p>
        </p:txBody>
      </p:sp>
      <p:sp>
        <p:nvSpPr>
          <p:cNvPr id="33" name="TextBox 32">
            <a:extLst>
              <a:ext uri="{FF2B5EF4-FFF2-40B4-BE49-F238E27FC236}">
                <a16:creationId xmlns:a16="http://schemas.microsoft.com/office/drawing/2014/main" id="{926305AD-4737-437D-B351-C6C139122921}"/>
              </a:ext>
            </a:extLst>
          </p:cNvPr>
          <p:cNvSpPr txBox="1"/>
          <p:nvPr/>
        </p:nvSpPr>
        <p:spPr>
          <a:xfrm>
            <a:off x="7442165" y="3652600"/>
            <a:ext cx="4020908" cy="1015663"/>
          </a:xfrm>
          <a:prstGeom prst="rect">
            <a:avLst/>
          </a:prstGeom>
          <a:noFill/>
        </p:spPr>
        <p:txBody>
          <a:bodyPr wrap="square">
            <a:spAutoFit/>
          </a:bodyPr>
          <a:lstStyle/>
          <a:p>
            <a:r>
              <a:rPr lang="en-GB" sz="1500" dirty="0">
                <a:solidFill>
                  <a:srgbClr val="58595B"/>
                </a:solidFill>
                <a:effectLst/>
                <a:latin typeface="Helvetica Neue" panose="02000503000000020004"/>
                <a:ea typeface="DengXian" panose="02010600030101010101" pitchFamily="2" charset="-122"/>
                <a:cs typeface="Times New Roman" panose="02020603050405020304" pitchFamily="18" charset="0"/>
              </a:rPr>
              <a:t>The total gross contributions of general (re)takaful industry showed encouraging double digit business growth of 13.8% </a:t>
            </a:r>
            <a:r>
              <a:rPr lang="en-GB" sz="1500" b="0" i="0" u="none" strike="noStrike" baseline="0" dirty="0">
                <a:solidFill>
                  <a:srgbClr val="58595B"/>
                </a:solidFill>
                <a:latin typeface="Helvetica Neue" panose="02000503000000020004"/>
              </a:rPr>
              <a:t>to USD114.5 million.</a:t>
            </a:r>
            <a:endParaRPr lang="en-US" sz="1500" dirty="0">
              <a:solidFill>
                <a:srgbClr val="58595B"/>
              </a:solidFill>
              <a:latin typeface="Helvetica Neue" panose="02000503000000020004"/>
            </a:endParaRPr>
          </a:p>
        </p:txBody>
      </p:sp>
      <p:sp>
        <p:nvSpPr>
          <p:cNvPr id="34" name="TextBox 33">
            <a:extLst>
              <a:ext uri="{FF2B5EF4-FFF2-40B4-BE49-F238E27FC236}">
                <a16:creationId xmlns:a16="http://schemas.microsoft.com/office/drawing/2014/main" id="{E8D60E52-675C-4AF6-9DA2-E00276CF5352}"/>
              </a:ext>
            </a:extLst>
          </p:cNvPr>
          <p:cNvSpPr txBox="1"/>
          <p:nvPr/>
        </p:nvSpPr>
        <p:spPr>
          <a:xfrm>
            <a:off x="7442165" y="5173796"/>
            <a:ext cx="4020908" cy="1015663"/>
          </a:xfrm>
          <a:prstGeom prst="rect">
            <a:avLst/>
          </a:prstGeom>
          <a:noFill/>
        </p:spPr>
        <p:txBody>
          <a:bodyPr wrap="square">
            <a:spAutoFit/>
          </a:bodyPr>
          <a:lstStyle/>
          <a:p>
            <a:r>
              <a:rPr lang="en-US" sz="1500" dirty="0">
                <a:solidFill>
                  <a:srgbClr val="58595B"/>
                </a:solidFill>
                <a:latin typeface="Helvetica Neue" panose="02000503000000020004"/>
              </a:rPr>
              <a:t>Labuan Financial Exchange has 9 sukuk listed at a combined value of US$ 5.5billion, representing 23.1% of total market </a:t>
            </a:r>
            <a:r>
              <a:rPr lang="en-US" sz="1500" dirty="0" err="1">
                <a:solidFill>
                  <a:srgbClr val="58595B"/>
                </a:solidFill>
                <a:latin typeface="Helvetica Neue" panose="02000503000000020004"/>
              </a:rPr>
              <a:t>capitalisation</a:t>
            </a:r>
            <a:r>
              <a:rPr lang="en-US" sz="1500" dirty="0">
                <a:solidFill>
                  <a:srgbClr val="58595B"/>
                </a:solidFill>
                <a:latin typeface="Helvetica Neue" panose="02000503000000020004"/>
              </a:rPr>
              <a:t>. </a:t>
            </a:r>
          </a:p>
        </p:txBody>
      </p:sp>
      <p:sp>
        <p:nvSpPr>
          <p:cNvPr id="19" name="Text Placeholder 6">
            <a:extLst>
              <a:ext uri="{FF2B5EF4-FFF2-40B4-BE49-F238E27FC236}">
                <a16:creationId xmlns:a16="http://schemas.microsoft.com/office/drawing/2014/main" id="{BFD7201E-11A2-974C-977C-178BBBAD9697}"/>
              </a:ext>
            </a:extLst>
          </p:cNvPr>
          <p:cNvSpPr txBox="1">
            <a:spLocks/>
          </p:cNvSpPr>
          <p:nvPr/>
        </p:nvSpPr>
        <p:spPr>
          <a:xfrm>
            <a:off x="651643" y="969839"/>
            <a:ext cx="3443279" cy="64997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Agility, Adaptability, </a:t>
            </a:r>
            <a:r>
              <a:rPr lang="en-GB" dirty="0"/>
              <a:t>Alignment</a:t>
            </a:r>
            <a:endParaRPr lang="en-US" dirty="0"/>
          </a:p>
        </p:txBody>
      </p:sp>
      <p:sp>
        <p:nvSpPr>
          <p:cNvPr id="20" name="Title 4">
            <a:extLst>
              <a:ext uri="{FF2B5EF4-FFF2-40B4-BE49-F238E27FC236}">
                <a16:creationId xmlns:a16="http://schemas.microsoft.com/office/drawing/2014/main" id="{5BADDE54-C45E-784B-A6AA-3CC17B50D4DE}"/>
              </a:ext>
            </a:extLst>
          </p:cNvPr>
          <p:cNvSpPr>
            <a:spLocks noGrp="1"/>
          </p:cNvSpPr>
          <p:nvPr>
            <p:ph type="title"/>
          </p:nvPr>
        </p:nvSpPr>
        <p:spPr>
          <a:xfrm>
            <a:off x="651643" y="469670"/>
            <a:ext cx="3252796" cy="536069"/>
          </a:xfrm>
        </p:spPr>
        <p:txBody>
          <a:bodyPr>
            <a:noAutofit/>
          </a:bodyPr>
          <a:lstStyle/>
          <a:p>
            <a:r>
              <a:rPr lang="en-GB" dirty="0"/>
              <a:t>2020 Highlights</a:t>
            </a:r>
            <a:endParaRPr lang="en-US" dirty="0"/>
          </a:p>
        </p:txBody>
      </p:sp>
      <p:sp>
        <p:nvSpPr>
          <p:cNvPr id="22" name="Round Diagonal Corner of Rectangle 21">
            <a:extLst>
              <a:ext uri="{FF2B5EF4-FFF2-40B4-BE49-F238E27FC236}">
                <a16:creationId xmlns:a16="http://schemas.microsoft.com/office/drawing/2014/main" id="{15379DCD-AEE1-4F45-AF3F-24090470F3BA}"/>
              </a:ext>
            </a:extLst>
          </p:cNvPr>
          <p:cNvSpPr/>
          <p:nvPr/>
        </p:nvSpPr>
        <p:spPr>
          <a:xfrm>
            <a:off x="4993419" y="1619817"/>
            <a:ext cx="6692387" cy="5011571"/>
          </a:xfrm>
          <a:prstGeom prst="round2DiagRect">
            <a:avLst>
              <a:gd name="adj1" fmla="val 12112"/>
              <a:gd name="adj2"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dirty="0">
              <a:latin typeface="Helvetica Neue" panose="02000503000000020004"/>
            </a:endParaRPr>
          </a:p>
        </p:txBody>
      </p:sp>
    </p:spTree>
    <p:extLst>
      <p:ext uri="{BB962C8B-B14F-4D97-AF65-F5344CB8AC3E}">
        <p14:creationId xmlns:p14="http://schemas.microsoft.com/office/powerpoint/2010/main" val="23506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DB71399A-D146-F142-ACD8-B9ADC208AAEF}"/>
              </a:ext>
            </a:extLst>
          </p:cNvPr>
          <p:cNvSpPr txBox="1">
            <a:spLocks/>
          </p:cNvSpPr>
          <p:nvPr/>
        </p:nvSpPr>
        <p:spPr>
          <a:xfrm>
            <a:off x="643828" y="1009873"/>
            <a:ext cx="7951531"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dirty="0"/>
              <a:t>Enhancing the Sustainability and Relevancy of Labuan IBFC</a:t>
            </a:r>
          </a:p>
          <a:p>
            <a:endParaRPr lang="en-US" dirty="0"/>
          </a:p>
        </p:txBody>
      </p:sp>
      <p:sp>
        <p:nvSpPr>
          <p:cNvPr id="12" name="Title 21">
            <a:extLst>
              <a:ext uri="{FF2B5EF4-FFF2-40B4-BE49-F238E27FC236}">
                <a16:creationId xmlns:a16="http://schemas.microsoft.com/office/drawing/2014/main" id="{C73CE685-FAE1-9246-93AF-DC6F4006D725}"/>
              </a:ext>
            </a:extLst>
          </p:cNvPr>
          <p:cNvSpPr txBox="1">
            <a:spLocks/>
          </p:cNvSpPr>
          <p:nvPr/>
        </p:nvSpPr>
        <p:spPr>
          <a:xfrm>
            <a:off x="643828" y="458458"/>
            <a:ext cx="8157271" cy="551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Strategic Direction</a:t>
            </a:r>
          </a:p>
        </p:txBody>
      </p:sp>
      <p:grpSp>
        <p:nvGrpSpPr>
          <p:cNvPr id="53" name="Group 52">
            <a:extLst>
              <a:ext uri="{FF2B5EF4-FFF2-40B4-BE49-F238E27FC236}">
                <a16:creationId xmlns:a16="http://schemas.microsoft.com/office/drawing/2014/main" id="{30724146-DD15-6D4F-8391-61B7E2173878}"/>
              </a:ext>
            </a:extLst>
          </p:cNvPr>
          <p:cNvGrpSpPr/>
          <p:nvPr/>
        </p:nvGrpSpPr>
        <p:grpSpPr>
          <a:xfrm>
            <a:off x="643828" y="1558031"/>
            <a:ext cx="11069790" cy="3382564"/>
            <a:chOff x="707667" y="1604656"/>
            <a:chExt cx="11069790" cy="3382564"/>
          </a:xfrm>
        </p:grpSpPr>
        <p:sp>
          <p:nvSpPr>
            <p:cNvPr id="26" name="Round Diagonal Corner of Rectangle 25">
              <a:extLst>
                <a:ext uri="{FF2B5EF4-FFF2-40B4-BE49-F238E27FC236}">
                  <a16:creationId xmlns:a16="http://schemas.microsoft.com/office/drawing/2014/main" id="{3AB7FD00-B982-0C49-9B67-3CB08C05D4A4}"/>
                </a:ext>
              </a:extLst>
            </p:cNvPr>
            <p:cNvSpPr/>
            <p:nvPr/>
          </p:nvSpPr>
          <p:spPr>
            <a:xfrm>
              <a:off x="707667" y="1669773"/>
              <a:ext cx="3569892" cy="3317447"/>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 Diagonal Corner of Rectangle 28">
              <a:extLst>
                <a:ext uri="{FF2B5EF4-FFF2-40B4-BE49-F238E27FC236}">
                  <a16:creationId xmlns:a16="http://schemas.microsoft.com/office/drawing/2014/main" id="{2C86CDFF-BCDE-FD47-892E-2E229CC1EC5F}"/>
                </a:ext>
              </a:extLst>
            </p:cNvPr>
            <p:cNvSpPr/>
            <p:nvPr/>
          </p:nvSpPr>
          <p:spPr>
            <a:xfrm>
              <a:off x="4373101" y="1669773"/>
              <a:ext cx="3569893" cy="3317447"/>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of Rectangle 29">
              <a:extLst>
                <a:ext uri="{FF2B5EF4-FFF2-40B4-BE49-F238E27FC236}">
                  <a16:creationId xmlns:a16="http://schemas.microsoft.com/office/drawing/2014/main" id="{4442477E-8199-1C40-A83D-3D0AA7060984}"/>
                </a:ext>
              </a:extLst>
            </p:cNvPr>
            <p:cNvSpPr/>
            <p:nvPr/>
          </p:nvSpPr>
          <p:spPr>
            <a:xfrm>
              <a:off x="8038536" y="1669773"/>
              <a:ext cx="3728088" cy="3317447"/>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C9F02F7-DCD8-5F42-84E6-670B640723E8}"/>
                </a:ext>
              </a:extLst>
            </p:cNvPr>
            <p:cNvSpPr txBox="1"/>
            <p:nvPr/>
          </p:nvSpPr>
          <p:spPr>
            <a:xfrm>
              <a:off x="858962" y="2662100"/>
              <a:ext cx="3132593" cy="2123658"/>
            </a:xfrm>
            <a:prstGeom prst="rect">
              <a:avLst/>
            </a:prstGeom>
            <a:noFill/>
          </p:spPr>
          <p:txBody>
            <a:bodyPr wrap="square">
              <a:spAutoFit/>
            </a:bodyPr>
            <a:lstStyle/>
            <a:p>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To enhance business facilitation and invigorate identified key business sectors.</a:t>
              </a:r>
            </a:p>
            <a:p>
              <a:pPr marL="285750" indent="-2857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Review and align business regulations</a:t>
              </a:r>
            </a:p>
            <a:p>
              <a:pPr marL="285750" indent="-2857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Enhance digital conducive ecosystem</a:t>
              </a:r>
            </a:p>
            <a:p>
              <a:pPr marL="285750" indent="-2857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Tap into full potential of Labuan insurance market</a:t>
              </a:r>
            </a:p>
            <a:p>
              <a:pPr marL="285750" indent="-2857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Revitalize Labuan banking business</a:t>
              </a:r>
            </a:p>
            <a:p>
              <a:pPr marL="285750" indent="-2857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Attract targeted brands and facilitate intra-Labuan business</a:t>
              </a:r>
            </a:p>
            <a:p>
              <a:pPr marL="285750" indent="-2857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Strengthen and expand functions of key intermediaries</a:t>
              </a:r>
              <a:endPar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3">
              <a:extLst>
                <a:ext uri="{FF2B5EF4-FFF2-40B4-BE49-F238E27FC236}">
                  <a16:creationId xmlns:a16="http://schemas.microsoft.com/office/drawing/2014/main" id="{D3B7F438-9203-B047-9A63-965BBA591213}"/>
                </a:ext>
              </a:extLst>
            </p:cNvPr>
            <p:cNvSpPr txBox="1"/>
            <p:nvPr/>
          </p:nvSpPr>
          <p:spPr>
            <a:xfrm>
              <a:off x="1325161" y="2287979"/>
              <a:ext cx="2334904" cy="276999"/>
            </a:xfrm>
            <a:prstGeom prst="rect">
              <a:avLst/>
            </a:prstGeom>
            <a:noFill/>
          </p:spPr>
          <p:txBody>
            <a:bodyPr wrap="square">
              <a:spAutoFit/>
            </a:bodyPr>
            <a:lstStyle/>
            <a:p>
              <a:pPr algn="ctr"/>
              <a:r>
                <a:rPr lang="en-US" sz="12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BUSINESS INTENSIFICATION</a:t>
              </a:r>
            </a:p>
          </p:txBody>
        </p:sp>
        <p:sp>
          <p:nvSpPr>
            <p:cNvPr id="35" name="Round Diagonal Corner of Rectangle 34">
              <a:extLst>
                <a:ext uri="{FF2B5EF4-FFF2-40B4-BE49-F238E27FC236}">
                  <a16:creationId xmlns:a16="http://schemas.microsoft.com/office/drawing/2014/main" id="{2AE3F95E-4981-E142-BAAD-D2D50CABAC8E}"/>
                </a:ext>
              </a:extLst>
            </p:cNvPr>
            <p:cNvSpPr/>
            <p:nvPr/>
          </p:nvSpPr>
          <p:spPr>
            <a:xfrm>
              <a:off x="718502" y="1626484"/>
              <a:ext cx="3555362" cy="615601"/>
            </a:xfrm>
            <a:prstGeom prst="round2DiagRect">
              <a:avLst>
                <a:gd name="adj1" fmla="val 50000"/>
                <a:gd name="adj2" fmla="val 0"/>
              </a:avLst>
            </a:prstGeom>
            <a:solidFill>
              <a:srgbClr val="00187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001871"/>
                </a:solidFill>
              </a:endParaRPr>
            </a:p>
          </p:txBody>
        </p:sp>
        <p:sp>
          <p:nvSpPr>
            <p:cNvPr id="33" name="TextBox 32">
              <a:extLst>
                <a:ext uri="{FF2B5EF4-FFF2-40B4-BE49-F238E27FC236}">
                  <a16:creationId xmlns:a16="http://schemas.microsoft.com/office/drawing/2014/main" id="{43CCBBB6-4E7B-E141-8E46-7F3DFC73E649}"/>
                </a:ext>
              </a:extLst>
            </p:cNvPr>
            <p:cNvSpPr txBox="1"/>
            <p:nvPr/>
          </p:nvSpPr>
          <p:spPr>
            <a:xfrm>
              <a:off x="1064160" y="1681129"/>
              <a:ext cx="2842377" cy="523220"/>
            </a:xfrm>
            <a:prstGeom prst="rect">
              <a:avLst/>
            </a:prstGeom>
            <a:noFill/>
          </p:spPr>
          <p:txBody>
            <a:bodyPr wrap="square">
              <a:spAutoFit/>
            </a:bodyPr>
            <a:lstStyle/>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Expand and Strengthen</a:t>
              </a:r>
            </a:p>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Financial Ecosystem</a:t>
              </a:r>
            </a:p>
          </p:txBody>
        </p:sp>
        <p:sp>
          <p:nvSpPr>
            <p:cNvPr id="36" name="Round Diagonal Corner of Rectangle 35">
              <a:extLst>
                <a:ext uri="{FF2B5EF4-FFF2-40B4-BE49-F238E27FC236}">
                  <a16:creationId xmlns:a16="http://schemas.microsoft.com/office/drawing/2014/main" id="{2BB0BF5A-E1C6-F642-B37C-6BE60BB4FE1F}"/>
                </a:ext>
              </a:extLst>
            </p:cNvPr>
            <p:cNvSpPr/>
            <p:nvPr/>
          </p:nvSpPr>
          <p:spPr>
            <a:xfrm>
              <a:off x="4373101" y="1626484"/>
              <a:ext cx="3566198" cy="615601"/>
            </a:xfrm>
            <a:prstGeom prst="round2DiagRect">
              <a:avLst>
                <a:gd name="adj1" fmla="val 50000"/>
                <a:gd name="adj2" fmla="val 0"/>
              </a:avLst>
            </a:prstGeom>
            <a:solidFill>
              <a:srgbClr val="00187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001871"/>
                </a:solidFill>
              </a:endParaRPr>
            </a:p>
          </p:txBody>
        </p:sp>
        <p:sp>
          <p:nvSpPr>
            <p:cNvPr id="37" name="Round Diagonal Corner of Rectangle 36">
              <a:extLst>
                <a:ext uri="{FF2B5EF4-FFF2-40B4-BE49-F238E27FC236}">
                  <a16:creationId xmlns:a16="http://schemas.microsoft.com/office/drawing/2014/main" id="{D8A198D7-438F-7643-9FAB-FDFE7E985738}"/>
                </a:ext>
              </a:extLst>
            </p:cNvPr>
            <p:cNvSpPr/>
            <p:nvPr/>
          </p:nvSpPr>
          <p:spPr>
            <a:xfrm>
              <a:off x="8049369" y="1604656"/>
              <a:ext cx="3728088" cy="636192"/>
            </a:xfrm>
            <a:prstGeom prst="round2DiagRect">
              <a:avLst>
                <a:gd name="adj1" fmla="val 50000"/>
                <a:gd name="adj2" fmla="val 0"/>
              </a:avLst>
            </a:prstGeom>
            <a:solidFill>
              <a:srgbClr val="00187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001871"/>
                </a:solidFill>
              </a:endParaRPr>
            </a:p>
          </p:txBody>
        </p:sp>
        <p:sp>
          <p:nvSpPr>
            <p:cNvPr id="42" name="TextBox 41">
              <a:extLst>
                <a:ext uri="{FF2B5EF4-FFF2-40B4-BE49-F238E27FC236}">
                  <a16:creationId xmlns:a16="http://schemas.microsoft.com/office/drawing/2014/main" id="{59A6D50C-90FB-D440-BD27-27F238B20D82}"/>
                </a:ext>
              </a:extLst>
            </p:cNvPr>
            <p:cNvSpPr txBox="1"/>
            <p:nvPr/>
          </p:nvSpPr>
          <p:spPr>
            <a:xfrm>
              <a:off x="4529702" y="2662100"/>
              <a:ext cx="3132593" cy="2123658"/>
            </a:xfrm>
            <a:prstGeom prst="rect">
              <a:avLst/>
            </a:prstGeom>
            <a:noFill/>
          </p:spPr>
          <p:txBody>
            <a:bodyPr wrap="square">
              <a:spAutoFit/>
            </a:bodyPr>
            <a:lstStyle/>
            <a:p>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To modernise regulatory and supervisory approach with forward-looking requirements; and strengthen market monitoring and enforcement capability to ensure continued market stability.</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Upscale proportionate regulations to suit new business developments</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Refine supervisory approach to cater for emerging risks</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Inculcate greater international regulatory and supervisory cooperation</a:t>
              </a:r>
            </a:p>
          </p:txBody>
        </p:sp>
        <p:sp>
          <p:nvSpPr>
            <p:cNvPr id="43" name="TextBox 42">
              <a:extLst>
                <a:ext uri="{FF2B5EF4-FFF2-40B4-BE49-F238E27FC236}">
                  <a16:creationId xmlns:a16="http://schemas.microsoft.com/office/drawing/2014/main" id="{CFCD85FE-CBA7-5349-B5FC-94596C029FA9}"/>
                </a:ext>
              </a:extLst>
            </p:cNvPr>
            <p:cNvSpPr txBox="1"/>
            <p:nvPr/>
          </p:nvSpPr>
          <p:spPr>
            <a:xfrm>
              <a:off x="4990595" y="2260230"/>
              <a:ext cx="2334904" cy="461665"/>
            </a:xfrm>
            <a:prstGeom prst="rect">
              <a:avLst/>
            </a:prstGeom>
            <a:noFill/>
          </p:spPr>
          <p:txBody>
            <a:bodyPr wrap="square">
              <a:spAutoFit/>
            </a:bodyPr>
            <a:lstStyle/>
            <a:p>
              <a:pPr algn="ctr"/>
              <a:r>
                <a:rPr lang="en-US" sz="12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RESPONSIVE REGULATIONS AND SUPERVISION </a:t>
              </a:r>
            </a:p>
          </p:txBody>
        </p:sp>
        <p:sp>
          <p:nvSpPr>
            <p:cNvPr id="44" name="TextBox 43">
              <a:extLst>
                <a:ext uri="{FF2B5EF4-FFF2-40B4-BE49-F238E27FC236}">
                  <a16:creationId xmlns:a16="http://schemas.microsoft.com/office/drawing/2014/main" id="{F7915136-EB0D-1441-868B-B3F7E65FAAC2}"/>
                </a:ext>
              </a:extLst>
            </p:cNvPr>
            <p:cNvSpPr txBox="1"/>
            <p:nvPr/>
          </p:nvSpPr>
          <p:spPr>
            <a:xfrm>
              <a:off x="4729595" y="1669774"/>
              <a:ext cx="2842377" cy="523220"/>
            </a:xfrm>
            <a:prstGeom prst="rect">
              <a:avLst/>
            </a:prstGeom>
            <a:noFill/>
          </p:spPr>
          <p:txBody>
            <a:bodyPr wrap="square">
              <a:spAutoFit/>
            </a:bodyPr>
            <a:lstStyle/>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Regulatory and</a:t>
              </a:r>
            </a:p>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Supervisory </a:t>
              </a:r>
              <a:r>
                <a:rPr lang="en-US" sz="1400" b="1"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Modernisation</a:t>
              </a:r>
              <a:endPar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 name="TextBox 47">
              <a:extLst>
                <a:ext uri="{FF2B5EF4-FFF2-40B4-BE49-F238E27FC236}">
                  <a16:creationId xmlns:a16="http://schemas.microsoft.com/office/drawing/2014/main" id="{D6229B84-FF27-E449-B93E-9D65F5B0E970}"/>
                </a:ext>
              </a:extLst>
            </p:cNvPr>
            <p:cNvSpPr txBox="1"/>
            <p:nvPr/>
          </p:nvSpPr>
          <p:spPr>
            <a:xfrm>
              <a:off x="8144913" y="2678896"/>
              <a:ext cx="3559058" cy="2308324"/>
            </a:xfrm>
            <a:prstGeom prst="rect">
              <a:avLst/>
            </a:prstGeom>
            <a:noFill/>
          </p:spPr>
          <p:txBody>
            <a:bodyPr wrap="square">
              <a:spAutoFit/>
            </a:bodyPr>
            <a:lstStyle/>
            <a:p>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To foster closer collaboration with key stakeholders to enhance prominence of Labuan IBFC.</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Active participation and involvement in international bodies and forum</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Reinforce strategic ties and create greater synergies with key stakeholders through </a:t>
              </a:r>
              <a:r>
                <a:rPr lang="en-GB" sz="1200" dirty="0" err="1">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MoUs</a:t>
              </a: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 </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Strategic communication to enhance timely information exchanges and responses to public</a:t>
              </a:r>
            </a:p>
            <a:p>
              <a:pPr marL="171450" indent="-171450">
                <a:buFont typeface="Arial" panose="020B0604020202020204" pitchFamily="34" charset="0"/>
                <a:buChar char="•"/>
              </a:pPr>
              <a:r>
                <a:rPr lang="en-GB"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Joint collaboration with the industry to provide cohesive support to the Labuan community</a:t>
              </a:r>
            </a:p>
          </p:txBody>
        </p:sp>
        <p:sp>
          <p:nvSpPr>
            <p:cNvPr id="49" name="TextBox 48">
              <a:extLst>
                <a:ext uri="{FF2B5EF4-FFF2-40B4-BE49-F238E27FC236}">
                  <a16:creationId xmlns:a16="http://schemas.microsoft.com/office/drawing/2014/main" id="{20FC6AE2-8D8B-A547-AF49-763B6ED97154}"/>
                </a:ext>
              </a:extLst>
            </p:cNvPr>
            <p:cNvSpPr txBox="1"/>
            <p:nvPr/>
          </p:nvSpPr>
          <p:spPr>
            <a:xfrm>
              <a:off x="8745960" y="2260230"/>
              <a:ext cx="2334904" cy="461665"/>
            </a:xfrm>
            <a:prstGeom prst="rect">
              <a:avLst/>
            </a:prstGeom>
            <a:noFill/>
          </p:spPr>
          <p:txBody>
            <a:bodyPr wrap="square">
              <a:spAutoFit/>
            </a:bodyPr>
            <a:lstStyle/>
            <a:p>
              <a:pPr algn="ctr"/>
              <a:r>
                <a:rPr lang="en-US" sz="12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PROFILING AND VISIBILITY OF LABUAN IBFC</a:t>
              </a:r>
            </a:p>
          </p:txBody>
        </p:sp>
        <p:sp>
          <p:nvSpPr>
            <p:cNvPr id="50" name="TextBox 49">
              <a:extLst>
                <a:ext uri="{FF2B5EF4-FFF2-40B4-BE49-F238E27FC236}">
                  <a16:creationId xmlns:a16="http://schemas.microsoft.com/office/drawing/2014/main" id="{272B4EE3-2D1B-5347-BAC3-CB5F7512A755}"/>
                </a:ext>
              </a:extLst>
            </p:cNvPr>
            <p:cNvSpPr txBox="1"/>
            <p:nvPr/>
          </p:nvSpPr>
          <p:spPr>
            <a:xfrm>
              <a:off x="8492224" y="1681129"/>
              <a:ext cx="2842377" cy="523220"/>
            </a:xfrm>
            <a:prstGeom prst="rect">
              <a:avLst/>
            </a:prstGeom>
            <a:noFill/>
          </p:spPr>
          <p:txBody>
            <a:bodyPr wrap="square">
              <a:spAutoFit/>
            </a:bodyPr>
            <a:lstStyle/>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Visibility Enhancement and</a:t>
              </a:r>
            </a:p>
            <a:p>
              <a:pPr algn="ct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Branding Strategy</a:t>
              </a:r>
            </a:p>
          </p:txBody>
        </p:sp>
      </p:grpSp>
      <p:grpSp>
        <p:nvGrpSpPr>
          <p:cNvPr id="57" name="Group 56">
            <a:extLst>
              <a:ext uri="{FF2B5EF4-FFF2-40B4-BE49-F238E27FC236}">
                <a16:creationId xmlns:a16="http://schemas.microsoft.com/office/drawing/2014/main" id="{F00CAD40-10EB-A34F-9593-275B21243DD1}"/>
              </a:ext>
            </a:extLst>
          </p:cNvPr>
          <p:cNvGrpSpPr/>
          <p:nvPr/>
        </p:nvGrpSpPr>
        <p:grpSpPr>
          <a:xfrm>
            <a:off x="643828" y="5041130"/>
            <a:ext cx="10996304" cy="1615927"/>
            <a:chOff x="707667" y="5168348"/>
            <a:chExt cx="10996304" cy="1615927"/>
          </a:xfrm>
        </p:grpSpPr>
        <p:sp>
          <p:nvSpPr>
            <p:cNvPr id="31" name="Round Diagonal Corner of Rectangle 30">
              <a:extLst>
                <a:ext uri="{FF2B5EF4-FFF2-40B4-BE49-F238E27FC236}">
                  <a16:creationId xmlns:a16="http://schemas.microsoft.com/office/drawing/2014/main" id="{1A5D6583-F1AC-8F44-99AA-53F1AB3EC713}"/>
                </a:ext>
              </a:extLst>
            </p:cNvPr>
            <p:cNvSpPr/>
            <p:nvPr/>
          </p:nvSpPr>
          <p:spPr>
            <a:xfrm>
              <a:off x="707667" y="5168348"/>
              <a:ext cx="10996304" cy="1534601"/>
            </a:xfrm>
            <a:prstGeom prst="round2DiagRect">
              <a:avLst>
                <a:gd name="adj1" fmla="val 3711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AEECB94D-E7C7-C543-AFC2-1D7F38D2E3C3}"/>
                </a:ext>
              </a:extLst>
            </p:cNvPr>
            <p:cNvSpPr txBox="1"/>
            <p:nvPr/>
          </p:nvSpPr>
          <p:spPr>
            <a:xfrm>
              <a:off x="1003960" y="5953278"/>
              <a:ext cx="5452500" cy="830997"/>
            </a:xfrm>
            <a:prstGeom prst="rect">
              <a:avLst/>
            </a:prstGeom>
            <a:noFill/>
          </p:spPr>
          <p:txBody>
            <a:bodyPr wrap="square">
              <a:spAutoFit/>
            </a:bodyPr>
            <a:lstStyle/>
            <a:p>
              <a:pPr marL="171450" indent="-171450" algn="l">
                <a:buFont typeface="Arial" panose="020B0604020202020204" pitchFamily="34" charset="0"/>
                <a:buChar char="•"/>
              </a:pPr>
              <a:r>
                <a:rPr lang="en-US" sz="1200" b="0" i="0" u="none" strike="noStrike" baseline="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Improve key facilities via digital solutions to support </a:t>
              </a:r>
              <a:r>
                <a:rPr lang="en-GB" sz="1200" b="0" i="0" u="none" strike="noStrike" baseline="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organisational needs</a:t>
              </a:r>
            </a:p>
            <a:p>
              <a:pPr marL="171450" indent="-171450" algn="l">
                <a:buFont typeface="Arial" panose="020B0604020202020204" pitchFamily="34" charset="0"/>
                <a:buChar char="•"/>
              </a:pPr>
              <a:r>
                <a:rPr lang="en-US" sz="1200" b="0" i="0" u="none" strike="noStrike" baseline="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Strengthen reliability of key digital service platforms</a:t>
              </a:r>
            </a:p>
            <a:p>
              <a:pPr marL="171450" indent="-1714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Prudent financial management of Labuan FSA</a:t>
              </a:r>
            </a:p>
            <a:p>
              <a:pPr algn="l"/>
              <a:endParaRPr lang="en-US" sz="1200" b="0" i="0" u="none" strike="noStrike" baseline="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2" name="TextBox 51">
              <a:extLst>
                <a:ext uri="{FF2B5EF4-FFF2-40B4-BE49-F238E27FC236}">
                  <a16:creationId xmlns:a16="http://schemas.microsoft.com/office/drawing/2014/main" id="{3FE226C3-B32A-5643-9296-E0115A9E0302}"/>
                </a:ext>
              </a:extLst>
            </p:cNvPr>
            <p:cNvSpPr txBox="1"/>
            <p:nvPr/>
          </p:nvSpPr>
          <p:spPr>
            <a:xfrm>
              <a:off x="3178417" y="5251264"/>
              <a:ext cx="5806557" cy="276999"/>
            </a:xfrm>
            <a:prstGeom prst="rect">
              <a:avLst/>
            </a:prstGeom>
            <a:noFill/>
          </p:spPr>
          <p:txBody>
            <a:bodyPr wrap="square">
              <a:spAutoFit/>
            </a:bodyPr>
            <a:lstStyle/>
            <a:p>
              <a:pPr algn="l"/>
              <a:r>
                <a:rPr lang="en-GB" sz="1200" b="1" i="0" u="none" strike="noStrike" baseline="0" dirty="0">
                  <a:solidFill>
                    <a:srgbClr val="102077"/>
                  </a:solidFill>
                  <a:latin typeface="Helvetica Neue" panose="02000503000000020004" pitchFamily="2" charset="0"/>
                  <a:ea typeface="Helvetica Neue" panose="02000503000000020004" pitchFamily="2" charset="0"/>
                  <a:cs typeface="Helvetica Neue" panose="02000503000000020004" pitchFamily="2" charset="0"/>
                </a:rPr>
                <a:t>ENHACNING ORGANISATIONAL REPUTATION AND DELIVERY EFFICIENCIES</a:t>
              </a:r>
            </a:p>
          </p:txBody>
        </p:sp>
        <p:sp>
          <p:nvSpPr>
            <p:cNvPr id="55" name="TextBox 54">
              <a:extLst>
                <a:ext uri="{FF2B5EF4-FFF2-40B4-BE49-F238E27FC236}">
                  <a16:creationId xmlns:a16="http://schemas.microsoft.com/office/drawing/2014/main" id="{A926B0F4-127D-0F47-A4BA-85E4192E5523}"/>
                </a:ext>
              </a:extLst>
            </p:cNvPr>
            <p:cNvSpPr txBox="1"/>
            <p:nvPr/>
          </p:nvSpPr>
          <p:spPr>
            <a:xfrm>
              <a:off x="6289519" y="5966311"/>
              <a:ext cx="4746891" cy="461665"/>
            </a:xfrm>
            <a:prstGeom prst="rect">
              <a:avLst/>
            </a:prstGeom>
            <a:noFill/>
          </p:spPr>
          <p:txBody>
            <a:bodyPr wrap="square">
              <a:spAutoFit/>
            </a:bodyPr>
            <a:lstStyle/>
            <a:p>
              <a:pPr marL="171450" indent="-171450">
                <a:buFont typeface="Arial" panose="020B0604020202020204" pitchFamily="34" charset="0"/>
                <a:buChar char="•"/>
              </a:pPr>
              <a:r>
                <a:rPr lang="en-US" sz="1200"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Continue upskilling of internal competencies and new skillsets in line with market development</a:t>
              </a:r>
            </a:p>
          </p:txBody>
        </p:sp>
        <p:sp>
          <p:nvSpPr>
            <p:cNvPr id="56" name="Rectangle 55">
              <a:extLst>
                <a:ext uri="{FF2B5EF4-FFF2-40B4-BE49-F238E27FC236}">
                  <a16:creationId xmlns:a16="http://schemas.microsoft.com/office/drawing/2014/main" id="{0317345D-D814-9046-B22A-104AD1929FE7}"/>
                </a:ext>
              </a:extLst>
            </p:cNvPr>
            <p:cNvSpPr/>
            <p:nvPr/>
          </p:nvSpPr>
          <p:spPr>
            <a:xfrm>
              <a:off x="3186785" y="5438196"/>
              <a:ext cx="5635205" cy="461665"/>
            </a:xfrm>
            <a:prstGeom prst="rect">
              <a:avLst/>
            </a:prstGeom>
          </p:spPr>
          <p:txBody>
            <a:bodyPr wrap="square">
              <a:spAutoFit/>
            </a:bodyPr>
            <a:lstStyle/>
            <a:p>
              <a:pPr algn="ctr"/>
              <a:r>
                <a:rPr lang="en-US" sz="1200" i="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To continue to enhance </a:t>
              </a:r>
              <a:r>
                <a:rPr lang="en-US" sz="1200" i="1" dirty="0" err="1">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organisational</a:t>
              </a:r>
              <a:r>
                <a:rPr lang="en-US" sz="1200" i="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 reputation, capabilities and to </a:t>
              </a:r>
              <a:r>
                <a:rPr lang="en-GB" sz="1200" i="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drive operational efficiencies</a:t>
              </a:r>
            </a:p>
          </p:txBody>
        </p:sp>
      </p:grpSp>
    </p:spTree>
    <p:extLst>
      <p:ext uri="{BB962C8B-B14F-4D97-AF65-F5344CB8AC3E}">
        <p14:creationId xmlns:p14="http://schemas.microsoft.com/office/powerpoint/2010/main" val="346034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67F24B61-A123-F447-8AFA-5E77F47279DF}"/>
              </a:ext>
            </a:extLst>
          </p:cNvPr>
          <p:cNvGrpSpPr/>
          <p:nvPr/>
        </p:nvGrpSpPr>
        <p:grpSpPr>
          <a:xfrm>
            <a:off x="5668350" y="1476469"/>
            <a:ext cx="4632426" cy="1323526"/>
            <a:chOff x="970547" y="1258921"/>
            <a:chExt cx="5125453" cy="1464388"/>
          </a:xfrm>
        </p:grpSpPr>
        <p:sp>
          <p:nvSpPr>
            <p:cNvPr id="83" name="Rounded Rectangle 82">
              <a:extLst>
                <a:ext uri="{FF2B5EF4-FFF2-40B4-BE49-F238E27FC236}">
                  <a16:creationId xmlns:a16="http://schemas.microsoft.com/office/drawing/2014/main" id="{8FF060C5-F706-4E43-978B-6C0E79E0595E}"/>
                </a:ext>
              </a:extLst>
            </p:cNvPr>
            <p:cNvSpPr/>
            <p:nvPr/>
          </p:nvSpPr>
          <p:spPr>
            <a:xfrm>
              <a:off x="970547" y="1258921"/>
              <a:ext cx="5125453" cy="1464388"/>
            </a:xfrm>
            <a:prstGeom prst="roundRect">
              <a:avLst>
                <a:gd name="adj" fmla="val 29265"/>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84" name="Straight Connector 83">
              <a:extLst>
                <a:ext uri="{FF2B5EF4-FFF2-40B4-BE49-F238E27FC236}">
                  <a16:creationId xmlns:a16="http://schemas.microsoft.com/office/drawing/2014/main" id="{4E9F540C-7817-624E-BEF5-EF84989637D8}"/>
                </a:ext>
              </a:extLst>
            </p:cNvPr>
            <p:cNvCxnSpPr>
              <a:cxnSpLocks/>
            </p:cNvCxnSpPr>
            <p:nvPr/>
          </p:nvCxnSpPr>
          <p:spPr>
            <a:xfrm>
              <a:off x="2356120" y="1327408"/>
              <a:ext cx="0" cy="1315313"/>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id="{A83E5BE2-D9F4-C244-AFFA-2D3027AE56BE}"/>
              </a:ext>
            </a:extLst>
          </p:cNvPr>
          <p:cNvGrpSpPr/>
          <p:nvPr/>
        </p:nvGrpSpPr>
        <p:grpSpPr>
          <a:xfrm>
            <a:off x="970548" y="1476469"/>
            <a:ext cx="4632426" cy="1323526"/>
            <a:chOff x="970547" y="1258921"/>
            <a:chExt cx="5125453" cy="1464388"/>
          </a:xfrm>
        </p:grpSpPr>
        <p:sp>
          <p:nvSpPr>
            <p:cNvPr id="17" name="Rounded Rectangle 16">
              <a:extLst>
                <a:ext uri="{FF2B5EF4-FFF2-40B4-BE49-F238E27FC236}">
                  <a16:creationId xmlns:a16="http://schemas.microsoft.com/office/drawing/2014/main" id="{4F3E0CEA-7895-D341-BAD8-242BB69DF4F0}"/>
                </a:ext>
              </a:extLst>
            </p:cNvPr>
            <p:cNvSpPr/>
            <p:nvPr/>
          </p:nvSpPr>
          <p:spPr>
            <a:xfrm>
              <a:off x="970547" y="1258921"/>
              <a:ext cx="5125453" cy="1464388"/>
            </a:xfrm>
            <a:prstGeom prst="roundRect">
              <a:avLst>
                <a:gd name="adj" fmla="val 29265"/>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03419B4E-F5C6-2240-A103-803747491C94}"/>
                </a:ext>
              </a:extLst>
            </p:cNvPr>
            <p:cNvCxnSpPr>
              <a:cxnSpLocks/>
            </p:cNvCxnSpPr>
            <p:nvPr/>
          </p:nvCxnSpPr>
          <p:spPr>
            <a:xfrm>
              <a:off x="2356120" y="1327408"/>
              <a:ext cx="0" cy="1315313"/>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grpSp>
      <p:sp>
        <p:nvSpPr>
          <p:cNvPr id="2" name="Title 1">
            <a:extLst>
              <a:ext uri="{FF2B5EF4-FFF2-40B4-BE49-F238E27FC236}">
                <a16:creationId xmlns:a16="http://schemas.microsoft.com/office/drawing/2014/main" id="{4BDD7153-92D7-6344-B168-3EF307B936E2}"/>
              </a:ext>
            </a:extLst>
          </p:cNvPr>
          <p:cNvSpPr>
            <a:spLocks noGrp="1"/>
          </p:cNvSpPr>
          <p:nvPr>
            <p:ph type="title"/>
          </p:nvPr>
        </p:nvSpPr>
        <p:spPr>
          <a:xfrm>
            <a:off x="646385" y="449625"/>
            <a:ext cx="6231811" cy="551415"/>
          </a:xfrm>
        </p:spPr>
        <p:txBody>
          <a:bodyPr/>
          <a:lstStyle/>
          <a:p>
            <a:r>
              <a:rPr lang="en-US" dirty="0"/>
              <a:t>Why Labuan IBFC? </a:t>
            </a:r>
          </a:p>
        </p:txBody>
      </p:sp>
      <p:sp>
        <p:nvSpPr>
          <p:cNvPr id="15" name="Text Placeholder 22">
            <a:extLst>
              <a:ext uri="{FF2B5EF4-FFF2-40B4-BE49-F238E27FC236}">
                <a16:creationId xmlns:a16="http://schemas.microsoft.com/office/drawing/2014/main" id="{FFFD9AA9-B719-2645-A534-CB170C4CC7AB}"/>
              </a:ext>
            </a:extLst>
          </p:cNvPr>
          <p:cNvSpPr>
            <a:spLocks noGrp="1"/>
          </p:cNvSpPr>
          <p:nvPr>
            <p:ph type="body" sz="quarter" idx="13"/>
          </p:nvPr>
        </p:nvSpPr>
        <p:spPr>
          <a:xfrm>
            <a:off x="2324555" y="1598277"/>
            <a:ext cx="3257998" cy="344996"/>
          </a:xfrm>
        </p:spPr>
        <p:txBody>
          <a:bodyPr>
            <a:normAutofit/>
          </a:bodyPr>
          <a:lstStyle/>
          <a:p>
            <a:r>
              <a:rPr lang="en-MY" sz="1400" b="1" spc="-5" dirty="0">
                <a:latin typeface="Helvetica Neue" panose="02000503000000020004"/>
                <a:cs typeface="Arial"/>
              </a:rPr>
              <a:t>REGIONAL OPPORTUNITIES</a:t>
            </a:r>
            <a:endParaRPr lang="en-US" sz="1400" dirty="0"/>
          </a:p>
        </p:txBody>
      </p:sp>
      <p:sp>
        <p:nvSpPr>
          <p:cNvPr id="16" name="Rectangle 15">
            <a:extLst>
              <a:ext uri="{FF2B5EF4-FFF2-40B4-BE49-F238E27FC236}">
                <a16:creationId xmlns:a16="http://schemas.microsoft.com/office/drawing/2014/main" id="{B5A3FC78-25D8-2041-BA3C-F8F247406F20}"/>
              </a:ext>
            </a:extLst>
          </p:cNvPr>
          <p:cNvSpPr/>
          <p:nvPr/>
        </p:nvSpPr>
        <p:spPr>
          <a:xfrm>
            <a:off x="2337949" y="1864398"/>
            <a:ext cx="3132160" cy="769441"/>
          </a:xfrm>
          <a:prstGeom prst="rect">
            <a:avLst/>
          </a:prstGeom>
        </p:spPr>
        <p:txBody>
          <a:bodyPr wrap="square">
            <a:spAutoFit/>
          </a:bodyPr>
          <a:lstStyle/>
          <a:p>
            <a:pPr>
              <a:spcAft>
                <a:spcPts val="600"/>
              </a:spcAft>
              <a:tabLst>
                <a:tab pos="285115" algn="l"/>
                <a:tab pos="285750" algn="l"/>
              </a:tabLst>
            </a:pPr>
            <a:r>
              <a:rPr lang="en-MY" sz="1100" dirty="0">
                <a:solidFill>
                  <a:srgbClr val="58595B"/>
                </a:solidFill>
                <a:latin typeface="Helvetica Neue" panose="02000503000000020004"/>
                <a:cs typeface="Arial"/>
              </a:rPr>
              <a:t>Southeast Asia is estimated to be 4</a:t>
            </a:r>
            <a:r>
              <a:rPr lang="en-MY" sz="1100" baseline="30000" dirty="0">
                <a:solidFill>
                  <a:srgbClr val="58595B"/>
                </a:solidFill>
                <a:latin typeface="Helvetica Neue" panose="02000503000000020004"/>
                <a:cs typeface="Arial"/>
              </a:rPr>
              <a:t>th</a:t>
            </a:r>
            <a:r>
              <a:rPr lang="en-MY" sz="1100" dirty="0">
                <a:solidFill>
                  <a:srgbClr val="58595B"/>
                </a:solidFill>
                <a:latin typeface="Helvetica Neue" panose="02000503000000020004"/>
                <a:cs typeface="Arial"/>
              </a:rPr>
              <a:t> largest economy by 2050, investors and businesses can gain access to a larger marketplace into the region via Labuan IBFC.</a:t>
            </a:r>
          </a:p>
        </p:txBody>
      </p:sp>
      <p:grpSp>
        <p:nvGrpSpPr>
          <p:cNvPr id="3" name="Group 2">
            <a:extLst>
              <a:ext uri="{FF2B5EF4-FFF2-40B4-BE49-F238E27FC236}">
                <a16:creationId xmlns:a16="http://schemas.microsoft.com/office/drawing/2014/main" id="{B6AC6BC7-822C-B048-8D59-445B2247C9AE}"/>
              </a:ext>
            </a:extLst>
          </p:cNvPr>
          <p:cNvGrpSpPr/>
          <p:nvPr/>
        </p:nvGrpSpPr>
        <p:grpSpPr>
          <a:xfrm>
            <a:off x="7001428" y="1569495"/>
            <a:ext cx="3145204" cy="1106483"/>
            <a:chOff x="7638722" y="1316487"/>
            <a:chExt cx="3145204" cy="1106483"/>
          </a:xfrm>
        </p:grpSpPr>
        <p:sp>
          <p:nvSpPr>
            <p:cNvPr id="31" name="Text Placeholder 22">
              <a:extLst>
                <a:ext uri="{FF2B5EF4-FFF2-40B4-BE49-F238E27FC236}">
                  <a16:creationId xmlns:a16="http://schemas.microsoft.com/office/drawing/2014/main" id="{BA1AA77B-D964-D449-806B-7F6EB55F6B93}"/>
                </a:ext>
              </a:extLst>
            </p:cNvPr>
            <p:cNvSpPr txBox="1">
              <a:spLocks/>
            </p:cNvSpPr>
            <p:nvPr/>
          </p:nvSpPr>
          <p:spPr>
            <a:xfrm>
              <a:off x="7638722" y="1316487"/>
              <a:ext cx="2760194" cy="59097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MY" sz="1400" b="1" spc="-5" dirty="0">
                  <a:latin typeface="Helvetica Neue" panose="02000503000000020004"/>
                  <a:cs typeface="Arial"/>
                </a:rPr>
                <a:t>EFFICIENT AND FLEXIBLE </a:t>
              </a:r>
            </a:p>
            <a:p>
              <a:pPr>
                <a:spcBef>
                  <a:spcPts val="100"/>
                </a:spcBef>
              </a:pPr>
              <a:r>
                <a:rPr lang="en-MY" sz="1400" b="1" spc="-5" dirty="0">
                  <a:latin typeface="Helvetica Neue" panose="02000503000000020004"/>
                  <a:cs typeface="Arial"/>
                </a:rPr>
                <a:t>TAX SYSTEM</a:t>
              </a:r>
              <a:endParaRPr lang="en-US" sz="1400" dirty="0"/>
            </a:p>
          </p:txBody>
        </p:sp>
        <p:sp>
          <p:nvSpPr>
            <p:cNvPr id="32" name="Rectangle 31">
              <a:extLst>
                <a:ext uri="{FF2B5EF4-FFF2-40B4-BE49-F238E27FC236}">
                  <a16:creationId xmlns:a16="http://schemas.microsoft.com/office/drawing/2014/main" id="{D5816E51-F1EB-D147-AF36-B904AD3C3537}"/>
                </a:ext>
              </a:extLst>
            </p:cNvPr>
            <p:cNvSpPr/>
            <p:nvPr/>
          </p:nvSpPr>
          <p:spPr>
            <a:xfrm>
              <a:off x="7638722" y="1822806"/>
              <a:ext cx="3145204" cy="600164"/>
            </a:xfrm>
            <a:prstGeom prst="rect">
              <a:avLst/>
            </a:prstGeom>
          </p:spPr>
          <p:txBody>
            <a:bodyPr wrap="square">
              <a:spAutoFit/>
            </a:bodyPr>
            <a:lstStyle/>
            <a:p>
              <a:pPr>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Simple and straightforward tax system to carry out a Labuan business activity as defined by the Labuan Business Activity Tax Act 1990.</a:t>
              </a:r>
            </a:p>
          </p:txBody>
        </p:sp>
      </p:grpSp>
      <p:grpSp>
        <p:nvGrpSpPr>
          <p:cNvPr id="24" name="Group 23">
            <a:extLst>
              <a:ext uri="{FF2B5EF4-FFF2-40B4-BE49-F238E27FC236}">
                <a16:creationId xmlns:a16="http://schemas.microsoft.com/office/drawing/2014/main" id="{D8E0C424-8451-7B49-ABF7-9DB15735F31A}"/>
              </a:ext>
            </a:extLst>
          </p:cNvPr>
          <p:cNvGrpSpPr/>
          <p:nvPr/>
        </p:nvGrpSpPr>
        <p:grpSpPr>
          <a:xfrm>
            <a:off x="402932" y="2892175"/>
            <a:ext cx="4000345" cy="1314013"/>
            <a:chOff x="68994" y="2850739"/>
            <a:chExt cx="4358234" cy="1731636"/>
          </a:xfrm>
        </p:grpSpPr>
        <p:grpSp>
          <p:nvGrpSpPr>
            <p:cNvPr id="5" name="Group 4">
              <a:extLst>
                <a:ext uri="{FF2B5EF4-FFF2-40B4-BE49-F238E27FC236}">
                  <a16:creationId xmlns:a16="http://schemas.microsoft.com/office/drawing/2014/main" id="{9D3FCF6F-75A7-394B-932E-80604EFE0889}"/>
                </a:ext>
              </a:extLst>
            </p:cNvPr>
            <p:cNvGrpSpPr/>
            <p:nvPr/>
          </p:nvGrpSpPr>
          <p:grpSpPr>
            <a:xfrm>
              <a:off x="68994" y="2850739"/>
              <a:ext cx="4103284" cy="1731636"/>
              <a:chOff x="68994" y="2938970"/>
              <a:chExt cx="4103284" cy="1731636"/>
            </a:xfrm>
            <a:solidFill>
              <a:schemeClr val="bg2"/>
            </a:solidFill>
          </p:grpSpPr>
          <p:sp>
            <p:nvSpPr>
              <p:cNvPr id="46" name="Rounded Rectangle 45">
                <a:extLst>
                  <a:ext uri="{FF2B5EF4-FFF2-40B4-BE49-F238E27FC236}">
                    <a16:creationId xmlns:a16="http://schemas.microsoft.com/office/drawing/2014/main" id="{B6BDFEA7-331F-F243-A4AA-ACD413E78AF9}"/>
                  </a:ext>
                </a:extLst>
              </p:cNvPr>
              <p:cNvSpPr/>
              <p:nvPr/>
            </p:nvSpPr>
            <p:spPr>
              <a:xfrm>
                <a:off x="68994" y="2938970"/>
                <a:ext cx="4103284" cy="1731636"/>
              </a:xfrm>
              <a:prstGeom prst="roundRect">
                <a:avLst>
                  <a:gd name="adj" fmla="val 32949"/>
                </a:avLst>
              </a:prstGeom>
              <a:grp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B61BB282-83B2-F74B-BD4E-97BD4A2D4DDA}"/>
                  </a:ext>
                </a:extLst>
              </p:cNvPr>
              <p:cNvCxnSpPr>
                <a:cxnSpLocks/>
              </p:cNvCxnSpPr>
              <p:nvPr/>
            </p:nvCxnSpPr>
            <p:spPr>
              <a:xfrm>
                <a:off x="1391135" y="3064968"/>
                <a:ext cx="0" cy="1542125"/>
              </a:xfrm>
              <a:prstGeom prst="line">
                <a:avLst/>
              </a:prstGeom>
              <a:grpFill/>
              <a:ln>
                <a:solidFill>
                  <a:schemeClr val="bg1"/>
                </a:solidFill>
              </a:ln>
            </p:spPr>
            <p:style>
              <a:lnRef idx="3">
                <a:schemeClr val="accent1"/>
              </a:lnRef>
              <a:fillRef idx="0">
                <a:schemeClr val="accent1"/>
              </a:fillRef>
              <a:effectRef idx="2">
                <a:schemeClr val="accent1"/>
              </a:effectRef>
              <a:fontRef idx="minor">
                <a:schemeClr val="tx1"/>
              </a:fontRef>
            </p:style>
          </p:cxnSp>
        </p:grpSp>
        <p:sp>
          <p:nvSpPr>
            <p:cNvPr id="44" name="Text Placeholder 22">
              <a:extLst>
                <a:ext uri="{FF2B5EF4-FFF2-40B4-BE49-F238E27FC236}">
                  <a16:creationId xmlns:a16="http://schemas.microsoft.com/office/drawing/2014/main" id="{11196600-08CB-5F47-A9D0-DAD6C290F228}"/>
                </a:ext>
              </a:extLst>
            </p:cNvPr>
            <p:cNvSpPr txBox="1">
              <a:spLocks/>
            </p:cNvSpPr>
            <p:nvPr/>
          </p:nvSpPr>
          <p:spPr>
            <a:xfrm>
              <a:off x="1499690" y="2938103"/>
              <a:ext cx="2611383" cy="60661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MY" sz="1400" b="1" spc="-5" dirty="0">
                  <a:latin typeface="Helvetica Neue" panose="02000503000000020004"/>
                  <a:cs typeface="Arial"/>
                </a:rPr>
                <a:t>S</a:t>
              </a:r>
              <a:r>
                <a:rPr lang="en-US" sz="1400" b="1" spc="-5" dirty="0">
                  <a:latin typeface="Helvetica Neue" panose="02000503000000020004"/>
                  <a:cs typeface="Arial"/>
                </a:rPr>
                <a:t>UBSTANCE CREATION </a:t>
              </a:r>
              <a:br>
                <a:rPr lang="en-US" sz="1400" b="1" spc="-5" dirty="0">
                  <a:latin typeface="Helvetica Neue" panose="02000503000000020004"/>
                  <a:cs typeface="Arial"/>
                </a:rPr>
              </a:br>
              <a:r>
                <a:rPr lang="en-US" sz="1400" b="1" spc="-5" dirty="0">
                  <a:latin typeface="Helvetica Neue" panose="02000503000000020004"/>
                  <a:cs typeface="Arial"/>
                </a:rPr>
                <a:t>AND TRANSPARENCY</a:t>
              </a:r>
              <a:endParaRPr lang="en-US" sz="1400" dirty="0"/>
            </a:p>
          </p:txBody>
        </p:sp>
        <p:sp>
          <p:nvSpPr>
            <p:cNvPr id="45" name="Rectangle 44">
              <a:extLst>
                <a:ext uri="{FF2B5EF4-FFF2-40B4-BE49-F238E27FC236}">
                  <a16:creationId xmlns:a16="http://schemas.microsoft.com/office/drawing/2014/main" id="{81E72C5D-0D95-6D4B-96D0-9789A3780F8B}"/>
                </a:ext>
              </a:extLst>
            </p:cNvPr>
            <p:cNvSpPr/>
            <p:nvPr/>
          </p:nvSpPr>
          <p:spPr>
            <a:xfrm>
              <a:off x="1181298" y="3504876"/>
              <a:ext cx="3245930" cy="1013987"/>
            </a:xfrm>
            <a:prstGeom prst="rect">
              <a:avLst/>
            </a:prstGeom>
          </p:spPr>
          <p:txBody>
            <a:bodyPr wrap="square">
              <a:spAutoFit/>
            </a:bodyPr>
            <a:lstStyle/>
            <a:p>
              <a:pPr marL="297815">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Complying with the latest global regulatory standards including requirements for transparency and substance creation.</a:t>
              </a:r>
            </a:p>
          </p:txBody>
        </p:sp>
      </p:grpSp>
      <p:grpSp>
        <p:nvGrpSpPr>
          <p:cNvPr id="25" name="Group 24">
            <a:extLst>
              <a:ext uri="{FF2B5EF4-FFF2-40B4-BE49-F238E27FC236}">
                <a16:creationId xmlns:a16="http://schemas.microsoft.com/office/drawing/2014/main" id="{7D373254-4FB8-9742-BB78-31F02FAB821A}"/>
              </a:ext>
            </a:extLst>
          </p:cNvPr>
          <p:cNvGrpSpPr/>
          <p:nvPr/>
        </p:nvGrpSpPr>
        <p:grpSpPr>
          <a:xfrm>
            <a:off x="4225443" y="2899544"/>
            <a:ext cx="3971528" cy="1310115"/>
            <a:chOff x="4238381" y="2846368"/>
            <a:chExt cx="4029487" cy="1727599"/>
          </a:xfrm>
        </p:grpSpPr>
        <p:grpSp>
          <p:nvGrpSpPr>
            <p:cNvPr id="48" name="Group 47">
              <a:extLst>
                <a:ext uri="{FF2B5EF4-FFF2-40B4-BE49-F238E27FC236}">
                  <a16:creationId xmlns:a16="http://schemas.microsoft.com/office/drawing/2014/main" id="{AF76501C-04AC-4D4A-BE3F-EE7ADF03BE4A}"/>
                </a:ext>
              </a:extLst>
            </p:cNvPr>
            <p:cNvGrpSpPr/>
            <p:nvPr/>
          </p:nvGrpSpPr>
          <p:grpSpPr>
            <a:xfrm>
              <a:off x="4238381" y="2846368"/>
              <a:ext cx="4017312" cy="1727599"/>
              <a:chOff x="26544" y="2947680"/>
              <a:chExt cx="4017312" cy="1727599"/>
            </a:xfrm>
            <a:solidFill>
              <a:schemeClr val="bg2"/>
            </a:solidFill>
          </p:grpSpPr>
          <p:sp>
            <p:nvSpPr>
              <p:cNvPr id="53" name="Rounded Rectangle 52">
                <a:extLst>
                  <a:ext uri="{FF2B5EF4-FFF2-40B4-BE49-F238E27FC236}">
                    <a16:creationId xmlns:a16="http://schemas.microsoft.com/office/drawing/2014/main" id="{04D3DE1C-711E-D742-84D8-B90FF65BFE15}"/>
                  </a:ext>
                </a:extLst>
              </p:cNvPr>
              <p:cNvSpPr/>
              <p:nvPr/>
            </p:nvSpPr>
            <p:spPr>
              <a:xfrm>
                <a:off x="26544" y="2947680"/>
                <a:ext cx="4017312" cy="1727599"/>
              </a:xfrm>
              <a:prstGeom prst="roundRect">
                <a:avLst>
                  <a:gd name="adj" fmla="val 29387"/>
                </a:avLst>
              </a:prstGeom>
              <a:grp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26D94B60-B7B0-764A-877F-7FE93616047A}"/>
                  </a:ext>
                </a:extLst>
              </p:cNvPr>
              <p:cNvCxnSpPr>
                <a:cxnSpLocks/>
              </p:cNvCxnSpPr>
              <p:nvPr/>
            </p:nvCxnSpPr>
            <p:spPr>
              <a:xfrm>
                <a:off x="1285173" y="3072559"/>
                <a:ext cx="8402" cy="1487291"/>
              </a:xfrm>
              <a:prstGeom prst="line">
                <a:avLst/>
              </a:prstGeom>
              <a:grpFill/>
              <a:ln>
                <a:solidFill>
                  <a:schemeClr val="bg1"/>
                </a:solidFill>
              </a:ln>
            </p:spPr>
            <p:style>
              <a:lnRef idx="3">
                <a:schemeClr val="accent1"/>
              </a:lnRef>
              <a:fillRef idx="0">
                <a:schemeClr val="accent1"/>
              </a:fillRef>
              <a:effectRef idx="2">
                <a:schemeClr val="accent1"/>
              </a:effectRef>
              <a:fontRef idx="minor">
                <a:schemeClr val="tx1"/>
              </a:fontRef>
            </p:style>
          </p:cxnSp>
        </p:grpSp>
        <p:sp>
          <p:nvSpPr>
            <p:cNvPr id="49" name="Text Placeholder 22">
              <a:extLst>
                <a:ext uri="{FF2B5EF4-FFF2-40B4-BE49-F238E27FC236}">
                  <a16:creationId xmlns:a16="http://schemas.microsoft.com/office/drawing/2014/main" id="{0381FEF8-E38A-E34D-A918-AB98B32C26CA}"/>
                </a:ext>
              </a:extLst>
            </p:cNvPr>
            <p:cNvSpPr txBox="1">
              <a:spLocks/>
            </p:cNvSpPr>
            <p:nvPr/>
          </p:nvSpPr>
          <p:spPr>
            <a:xfrm>
              <a:off x="5607051" y="2971247"/>
              <a:ext cx="2230072" cy="64633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GB" sz="1400" b="1" spc="-5" dirty="0">
                  <a:latin typeface="Helvetica Neue" panose="02000503000000020004"/>
                  <a:cs typeface="Arial"/>
                </a:rPr>
                <a:t>WELL – REGULATED</a:t>
              </a:r>
              <a:r>
                <a:rPr lang="en-US" sz="1400" b="1" spc="-5" dirty="0">
                  <a:latin typeface="Helvetica Neue" panose="02000503000000020004"/>
                  <a:cs typeface="Arial"/>
                </a:rPr>
                <a:t> JURISDICTION</a:t>
              </a:r>
              <a:endParaRPr lang="en-GB" sz="1400" b="1" spc="-5" dirty="0">
                <a:latin typeface="Helvetica Neue" panose="02000503000000020004"/>
                <a:cs typeface="Arial"/>
              </a:endParaRPr>
            </a:p>
          </p:txBody>
        </p:sp>
        <p:sp>
          <p:nvSpPr>
            <p:cNvPr id="50" name="Rectangle 49">
              <a:extLst>
                <a:ext uri="{FF2B5EF4-FFF2-40B4-BE49-F238E27FC236}">
                  <a16:creationId xmlns:a16="http://schemas.microsoft.com/office/drawing/2014/main" id="{4028BC4F-EA44-2446-9E31-3110AC102EFB}"/>
                </a:ext>
              </a:extLst>
            </p:cNvPr>
            <p:cNvSpPr/>
            <p:nvPr/>
          </p:nvSpPr>
          <p:spPr>
            <a:xfrm>
              <a:off x="5591828" y="3558494"/>
              <a:ext cx="2676040" cy="791414"/>
            </a:xfrm>
            <a:prstGeom prst="rect">
              <a:avLst/>
            </a:prstGeom>
          </p:spPr>
          <p:txBody>
            <a:bodyPr wrap="square">
              <a:spAutoFit/>
            </a:bodyPr>
            <a:lstStyle/>
            <a:p>
              <a:pPr>
                <a:lnSpc>
                  <a:spcPct val="100000"/>
                </a:lnSpc>
                <a:spcAft>
                  <a:spcPts val="600"/>
                </a:spcAft>
                <a:tabLst>
                  <a:tab pos="285115" algn="l"/>
                  <a:tab pos="285750" algn="l"/>
                </a:tabLst>
              </a:pPr>
              <a:r>
                <a:rPr lang="en-MY" sz="1100" dirty="0">
                  <a:solidFill>
                    <a:srgbClr val="58595B"/>
                  </a:solidFill>
                  <a:latin typeface="Helvetica Neue" panose="02000503000000020004"/>
                  <a:cs typeface="Arial"/>
                </a:rPr>
                <a:t>A robust regulatory framework to ensure entities remain in compliance with international best standards.</a:t>
              </a:r>
            </a:p>
          </p:txBody>
        </p:sp>
      </p:grpSp>
      <p:grpSp>
        <p:nvGrpSpPr>
          <p:cNvPr id="26" name="Group 25">
            <a:extLst>
              <a:ext uri="{FF2B5EF4-FFF2-40B4-BE49-F238E27FC236}">
                <a16:creationId xmlns:a16="http://schemas.microsoft.com/office/drawing/2014/main" id="{33B7536A-8F80-9B49-8BA1-4495126973C6}"/>
              </a:ext>
            </a:extLst>
          </p:cNvPr>
          <p:cNvGrpSpPr/>
          <p:nvPr/>
        </p:nvGrpSpPr>
        <p:grpSpPr>
          <a:xfrm>
            <a:off x="8241151" y="2899543"/>
            <a:ext cx="3525766" cy="1310115"/>
            <a:chOff x="8631610" y="2606443"/>
            <a:chExt cx="3752896" cy="1508946"/>
          </a:xfrm>
        </p:grpSpPr>
        <p:grpSp>
          <p:nvGrpSpPr>
            <p:cNvPr id="62" name="Group 61">
              <a:extLst>
                <a:ext uri="{FF2B5EF4-FFF2-40B4-BE49-F238E27FC236}">
                  <a16:creationId xmlns:a16="http://schemas.microsoft.com/office/drawing/2014/main" id="{6808E02C-CB6E-CE42-9E4B-F6DF618FCCE6}"/>
                </a:ext>
              </a:extLst>
            </p:cNvPr>
            <p:cNvGrpSpPr/>
            <p:nvPr/>
          </p:nvGrpSpPr>
          <p:grpSpPr>
            <a:xfrm>
              <a:off x="8631610" y="2606443"/>
              <a:ext cx="3752896" cy="1508946"/>
              <a:chOff x="306220" y="2717157"/>
              <a:chExt cx="3752896" cy="1508946"/>
            </a:xfrm>
            <a:solidFill>
              <a:schemeClr val="bg2"/>
            </a:solidFill>
          </p:grpSpPr>
          <p:sp>
            <p:nvSpPr>
              <p:cNvPr id="64" name="Rounded Rectangle 63">
                <a:extLst>
                  <a:ext uri="{FF2B5EF4-FFF2-40B4-BE49-F238E27FC236}">
                    <a16:creationId xmlns:a16="http://schemas.microsoft.com/office/drawing/2014/main" id="{36705137-888A-A646-839C-EE948EA20509}"/>
                  </a:ext>
                </a:extLst>
              </p:cNvPr>
              <p:cNvSpPr/>
              <p:nvPr/>
            </p:nvSpPr>
            <p:spPr>
              <a:xfrm>
                <a:off x="306220" y="2717157"/>
                <a:ext cx="3752896" cy="1508946"/>
              </a:xfrm>
              <a:prstGeom prst="roundRect">
                <a:avLst>
                  <a:gd name="adj" fmla="val 29895"/>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7DE583CD-B3C1-9142-9BF1-C02F7FB92176}"/>
                  </a:ext>
                </a:extLst>
              </p:cNvPr>
              <p:cNvCxnSpPr>
                <a:cxnSpLocks/>
              </p:cNvCxnSpPr>
              <p:nvPr/>
            </p:nvCxnSpPr>
            <p:spPr>
              <a:xfrm>
                <a:off x="1659048" y="2826232"/>
                <a:ext cx="0" cy="1340365"/>
              </a:xfrm>
              <a:prstGeom prst="line">
                <a:avLst/>
              </a:prstGeom>
              <a:grpFill/>
              <a:ln>
                <a:solidFill>
                  <a:schemeClr val="bg1"/>
                </a:solidFill>
              </a:ln>
            </p:spPr>
            <p:style>
              <a:lnRef idx="3">
                <a:schemeClr val="accent1"/>
              </a:lnRef>
              <a:fillRef idx="0">
                <a:schemeClr val="accent1"/>
              </a:fillRef>
              <a:effectRef idx="2">
                <a:schemeClr val="accent1"/>
              </a:effectRef>
              <a:fontRef idx="minor">
                <a:schemeClr val="tx1"/>
              </a:fontRef>
            </p:style>
          </p:cxnSp>
        </p:grpSp>
        <p:sp>
          <p:nvSpPr>
            <p:cNvPr id="55" name="Text Placeholder 22">
              <a:extLst>
                <a:ext uri="{FF2B5EF4-FFF2-40B4-BE49-F238E27FC236}">
                  <a16:creationId xmlns:a16="http://schemas.microsoft.com/office/drawing/2014/main" id="{5458A606-FBE0-E644-9AFA-A689BA375432}"/>
                </a:ext>
              </a:extLst>
            </p:cNvPr>
            <p:cNvSpPr txBox="1">
              <a:spLocks/>
            </p:cNvSpPr>
            <p:nvPr/>
          </p:nvSpPr>
          <p:spPr>
            <a:xfrm>
              <a:off x="10093610" y="2720969"/>
              <a:ext cx="1798488" cy="60103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
                </a:spcBef>
              </a:pPr>
              <a:r>
                <a:rPr lang="en-MY" sz="1600" b="1" spc="-5" dirty="0">
                  <a:latin typeface="Helvetica Neue" panose="02000503000000020004"/>
                  <a:cs typeface="Arial"/>
                </a:rPr>
                <a:t>EASE OF DOING </a:t>
              </a:r>
            </a:p>
            <a:p>
              <a:pPr>
                <a:spcBef>
                  <a:spcPts val="100"/>
                </a:spcBef>
              </a:pPr>
              <a:r>
                <a:rPr lang="en-MY" sz="1600" b="1" spc="-5" dirty="0">
                  <a:latin typeface="Helvetica Neue" panose="02000503000000020004"/>
                  <a:cs typeface="Arial"/>
                </a:rPr>
                <a:t>BUSINESS</a:t>
              </a:r>
              <a:endParaRPr lang="en-US" sz="1600" dirty="0"/>
            </a:p>
          </p:txBody>
        </p:sp>
        <p:sp>
          <p:nvSpPr>
            <p:cNvPr id="56" name="Rectangle 55">
              <a:extLst>
                <a:ext uri="{FF2B5EF4-FFF2-40B4-BE49-F238E27FC236}">
                  <a16:creationId xmlns:a16="http://schemas.microsoft.com/office/drawing/2014/main" id="{AEAF2154-8085-0945-92C4-54A523D7BC4D}"/>
                </a:ext>
              </a:extLst>
            </p:cNvPr>
            <p:cNvSpPr/>
            <p:nvPr/>
          </p:nvSpPr>
          <p:spPr>
            <a:xfrm>
              <a:off x="9776777" y="3254132"/>
              <a:ext cx="2320330" cy="646331"/>
            </a:xfrm>
            <a:prstGeom prst="rect">
              <a:avLst/>
            </a:prstGeom>
          </p:spPr>
          <p:txBody>
            <a:bodyPr wrap="square">
              <a:spAutoFit/>
            </a:bodyPr>
            <a:lstStyle/>
            <a:p>
              <a:pPr marL="297815">
                <a:lnSpc>
                  <a:spcPct val="100000"/>
                </a:lnSpc>
                <a:spcAft>
                  <a:spcPts val="600"/>
                </a:spcAft>
                <a:tabLst>
                  <a:tab pos="285115" algn="l"/>
                  <a:tab pos="285750" algn="l"/>
                </a:tabLst>
              </a:pPr>
              <a:r>
                <a:rPr lang="en-MY" sz="1200" dirty="0">
                  <a:solidFill>
                    <a:srgbClr val="58595B"/>
                  </a:solidFill>
                  <a:latin typeface="Helvetica Neue" panose="02000503000000020004"/>
                  <a:cs typeface="Arial"/>
                </a:rPr>
                <a:t>Ease of doing business with cost – effective solutions and structures.</a:t>
              </a:r>
            </a:p>
          </p:txBody>
        </p:sp>
      </p:grpSp>
      <p:grpSp>
        <p:nvGrpSpPr>
          <p:cNvPr id="18" name="Group 17">
            <a:extLst>
              <a:ext uri="{FF2B5EF4-FFF2-40B4-BE49-F238E27FC236}">
                <a16:creationId xmlns:a16="http://schemas.microsoft.com/office/drawing/2014/main" id="{2FEA21B3-1E61-6F44-AEDB-0286152646A6}"/>
              </a:ext>
            </a:extLst>
          </p:cNvPr>
          <p:cNvGrpSpPr/>
          <p:nvPr/>
        </p:nvGrpSpPr>
        <p:grpSpPr>
          <a:xfrm>
            <a:off x="355429" y="4293490"/>
            <a:ext cx="11411488" cy="869893"/>
            <a:chOff x="144512" y="4575914"/>
            <a:chExt cx="11902975" cy="790261"/>
          </a:xfrm>
        </p:grpSpPr>
        <p:sp>
          <p:nvSpPr>
            <p:cNvPr id="59" name="Round Diagonal Corner of Rectangle 58">
              <a:extLst>
                <a:ext uri="{FF2B5EF4-FFF2-40B4-BE49-F238E27FC236}">
                  <a16:creationId xmlns:a16="http://schemas.microsoft.com/office/drawing/2014/main" id="{63C2AB1B-2C97-8A4B-85A1-574D3B72076E}"/>
                </a:ext>
              </a:extLst>
            </p:cNvPr>
            <p:cNvSpPr/>
            <p:nvPr/>
          </p:nvSpPr>
          <p:spPr>
            <a:xfrm>
              <a:off x="144512" y="4575914"/>
              <a:ext cx="11902975" cy="790261"/>
            </a:xfrm>
            <a:prstGeom prst="round2DiagRect">
              <a:avLst>
                <a:gd name="adj1" fmla="val 50000"/>
                <a:gd name="adj2" fmla="val 0"/>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DE28435-72A3-7746-84B6-FF4A0584E71D}"/>
                </a:ext>
              </a:extLst>
            </p:cNvPr>
            <p:cNvSpPr/>
            <p:nvPr/>
          </p:nvSpPr>
          <p:spPr>
            <a:xfrm>
              <a:off x="347943" y="4638428"/>
              <a:ext cx="10824992" cy="307777"/>
            </a:xfrm>
            <a:prstGeom prst="rect">
              <a:avLst/>
            </a:prstGeom>
            <a:ln>
              <a:noFill/>
            </a:ln>
          </p:spPr>
          <p:txBody>
            <a:bodyPr wrap="square">
              <a:spAutoFit/>
            </a:bodyPr>
            <a:lstStyle/>
            <a:p>
              <a:pPr marL="297815" algn="ctr">
                <a:lnSpc>
                  <a:spcPct val="100000"/>
                </a:lnSpc>
                <a:spcAft>
                  <a:spcPts val="600"/>
                </a:spcAft>
                <a:tabLst>
                  <a:tab pos="285115" algn="l"/>
                  <a:tab pos="285750" algn="l"/>
                </a:tabLst>
              </a:pPr>
              <a:r>
                <a:rPr lang="en-MY" sz="1400" b="1" dirty="0">
                  <a:solidFill>
                    <a:schemeClr val="bg1"/>
                  </a:solidFill>
                  <a:latin typeface="Helvetica Neue" panose="02000503000000020004"/>
                  <a:cs typeface="Arial"/>
                </a:rPr>
                <a:t>WIDE ARRAY OF SOLUTIONS AND STRUCTURES INCLUDINGS SHARIAH – COMPLIANT OPTIONS</a:t>
              </a:r>
            </a:p>
          </p:txBody>
        </p:sp>
        <p:sp>
          <p:nvSpPr>
            <p:cNvPr id="61" name="Rectangle 60">
              <a:extLst>
                <a:ext uri="{FF2B5EF4-FFF2-40B4-BE49-F238E27FC236}">
                  <a16:creationId xmlns:a16="http://schemas.microsoft.com/office/drawing/2014/main" id="{B200BC66-882D-5D47-A99C-86B9E00D0B90}"/>
                </a:ext>
              </a:extLst>
            </p:cNvPr>
            <p:cNvSpPr/>
            <p:nvPr/>
          </p:nvSpPr>
          <p:spPr>
            <a:xfrm>
              <a:off x="246227" y="4996830"/>
              <a:ext cx="11699544" cy="276999"/>
            </a:xfrm>
            <a:prstGeom prst="rect">
              <a:avLst/>
            </a:prstGeom>
            <a:ln>
              <a:noFill/>
            </a:ln>
          </p:spPr>
          <p:txBody>
            <a:bodyPr wrap="square">
              <a:spAutoFit/>
            </a:bodyPr>
            <a:lstStyle/>
            <a:p>
              <a:pPr algn="ctr">
                <a:lnSpc>
                  <a:spcPct val="100000"/>
                </a:lnSpc>
                <a:spcAft>
                  <a:spcPts val="600"/>
                </a:spcAft>
                <a:tabLst>
                  <a:tab pos="285115" algn="l"/>
                  <a:tab pos="285750" algn="l"/>
                </a:tabLst>
              </a:pPr>
              <a:r>
                <a:rPr lang="en-MY" sz="1200" dirty="0">
                  <a:solidFill>
                    <a:schemeClr val="bg1"/>
                  </a:solidFill>
                  <a:latin typeface="Helvetica Neue" panose="02000503000000020004"/>
                  <a:cs typeface="Arial"/>
                </a:rPr>
                <a:t>Banking  |  Risk Management  |  Leasing  |   Wealth Management  |  Commodity Trading  |  Protected Cell Companies  |  International Business Companies</a:t>
              </a:r>
            </a:p>
          </p:txBody>
        </p:sp>
        <p:cxnSp>
          <p:nvCxnSpPr>
            <p:cNvPr id="63" name="Straight Connector 62">
              <a:extLst>
                <a:ext uri="{FF2B5EF4-FFF2-40B4-BE49-F238E27FC236}">
                  <a16:creationId xmlns:a16="http://schemas.microsoft.com/office/drawing/2014/main" id="{5DC6247E-6549-FC4D-B2EB-54F01F323A0C}"/>
                </a:ext>
              </a:extLst>
            </p:cNvPr>
            <p:cNvCxnSpPr/>
            <p:nvPr/>
          </p:nvCxnSpPr>
          <p:spPr>
            <a:xfrm>
              <a:off x="1055109" y="4971044"/>
              <a:ext cx="10419136"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grpSp>
      <p:sp>
        <p:nvSpPr>
          <p:cNvPr id="68" name="Rectangle 67">
            <a:extLst>
              <a:ext uri="{FF2B5EF4-FFF2-40B4-BE49-F238E27FC236}">
                <a16:creationId xmlns:a16="http://schemas.microsoft.com/office/drawing/2014/main" id="{5730AB71-A5F8-0544-BCDD-9BCF3C029D20}"/>
              </a:ext>
            </a:extLst>
          </p:cNvPr>
          <p:cNvSpPr/>
          <p:nvPr/>
        </p:nvSpPr>
        <p:spPr>
          <a:xfrm>
            <a:off x="500343" y="5251486"/>
            <a:ext cx="10824992" cy="307777"/>
          </a:xfrm>
          <a:prstGeom prst="rect">
            <a:avLst/>
          </a:prstGeom>
          <a:ln>
            <a:noFill/>
          </a:ln>
        </p:spPr>
        <p:txBody>
          <a:bodyPr wrap="square">
            <a:spAutoFit/>
          </a:bodyPr>
          <a:lstStyle/>
          <a:p>
            <a:pPr marL="297815" algn="ctr">
              <a:lnSpc>
                <a:spcPct val="100000"/>
              </a:lnSpc>
              <a:spcAft>
                <a:spcPts val="600"/>
              </a:spcAft>
              <a:tabLst>
                <a:tab pos="285115" algn="l"/>
                <a:tab pos="285750" algn="l"/>
              </a:tabLst>
            </a:pPr>
            <a:r>
              <a:rPr lang="en-MY" sz="1400" b="1" dirty="0">
                <a:solidFill>
                  <a:srgbClr val="001871"/>
                </a:solidFill>
                <a:latin typeface="Helvetica Neue" panose="02000503000000020004"/>
                <a:cs typeface="Arial"/>
              </a:rPr>
              <a:t>GLOBALLY RECOGNISED INDUSTRY MEMBERSHIPS AND RECOGNITIONS  </a:t>
            </a:r>
          </a:p>
        </p:txBody>
      </p:sp>
      <p:pic>
        <p:nvPicPr>
          <p:cNvPr id="69" name="Picture 7" descr="Logo, company name&#10;&#10;Description automatically generated">
            <a:extLst>
              <a:ext uri="{FF2B5EF4-FFF2-40B4-BE49-F238E27FC236}">
                <a16:creationId xmlns:a16="http://schemas.microsoft.com/office/drawing/2014/main" id="{81141A38-5067-DE41-B9B6-E192B56DBEE3}"/>
              </a:ext>
            </a:extLst>
          </p:cNvPr>
          <p:cNvPicPr>
            <a:picLocks noChangeAspect="1"/>
          </p:cNvPicPr>
          <p:nvPr/>
        </p:nvPicPr>
        <p:blipFill rotWithShape="1">
          <a:blip r:embed="rId2"/>
          <a:srcRect l="57307" t="32836" r="138" b="49071"/>
          <a:stretch/>
        </p:blipFill>
        <p:spPr>
          <a:xfrm>
            <a:off x="4541209" y="5796591"/>
            <a:ext cx="1203158" cy="505833"/>
          </a:xfrm>
          <a:prstGeom prst="rect">
            <a:avLst/>
          </a:prstGeom>
        </p:spPr>
      </p:pic>
      <p:pic>
        <p:nvPicPr>
          <p:cNvPr id="20" name="Picture 19">
            <a:extLst>
              <a:ext uri="{FF2B5EF4-FFF2-40B4-BE49-F238E27FC236}">
                <a16:creationId xmlns:a16="http://schemas.microsoft.com/office/drawing/2014/main" id="{844FBE14-7DD7-4648-9D94-B7F7BB8381BE}"/>
              </a:ext>
            </a:extLst>
          </p:cNvPr>
          <p:cNvPicPr>
            <a:picLocks noChangeAspect="1"/>
          </p:cNvPicPr>
          <p:nvPr/>
        </p:nvPicPr>
        <p:blipFill rotWithShape="1">
          <a:blip r:embed="rId3"/>
          <a:srcRect r="10929" b="6332"/>
          <a:stretch/>
        </p:blipFill>
        <p:spPr>
          <a:xfrm>
            <a:off x="327693" y="5820482"/>
            <a:ext cx="1129737" cy="498215"/>
          </a:xfrm>
          <a:prstGeom prst="rect">
            <a:avLst/>
          </a:prstGeom>
        </p:spPr>
      </p:pic>
      <p:pic>
        <p:nvPicPr>
          <p:cNvPr id="1026" name="Picture 2" descr="Resolution on IOSCO's Mission, Goals and Priorities">
            <a:extLst>
              <a:ext uri="{FF2B5EF4-FFF2-40B4-BE49-F238E27FC236}">
                <a16:creationId xmlns:a16="http://schemas.microsoft.com/office/drawing/2014/main" id="{FF0AF451-0097-484E-8C05-43CC9F8D7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443" y="5685192"/>
            <a:ext cx="904744" cy="71163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Logo, company name&#10;&#10;Description automatically generated">
            <a:extLst>
              <a:ext uri="{FF2B5EF4-FFF2-40B4-BE49-F238E27FC236}">
                <a16:creationId xmlns:a16="http://schemas.microsoft.com/office/drawing/2014/main" id="{41053A29-6694-844E-8C14-D28F79AA01B0}"/>
              </a:ext>
            </a:extLst>
          </p:cNvPr>
          <p:cNvPicPr>
            <a:picLocks noChangeAspect="1"/>
          </p:cNvPicPr>
          <p:nvPr/>
        </p:nvPicPr>
        <p:blipFill rotWithShape="1">
          <a:blip r:embed="rId2"/>
          <a:srcRect l="5888" t="53259" r="56679" b="23770"/>
          <a:stretch/>
        </p:blipFill>
        <p:spPr>
          <a:xfrm>
            <a:off x="3155765" y="5717339"/>
            <a:ext cx="1094859" cy="664339"/>
          </a:xfrm>
          <a:prstGeom prst="rect">
            <a:avLst/>
          </a:prstGeom>
        </p:spPr>
      </p:pic>
      <p:pic>
        <p:nvPicPr>
          <p:cNvPr id="1028" name="Picture 4" descr="Asia/Pacific Group on Money Laundering - Wikipedia">
            <a:extLst>
              <a:ext uri="{FF2B5EF4-FFF2-40B4-BE49-F238E27FC236}">
                <a16:creationId xmlns:a16="http://schemas.microsoft.com/office/drawing/2014/main" id="{100EB157-D0EB-8442-AABE-BFBFCB4E6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869" y="5692635"/>
            <a:ext cx="753754" cy="7102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TF (@FATFNews) | Twitter">
            <a:extLst>
              <a:ext uri="{FF2B5EF4-FFF2-40B4-BE49-F238E27FC236}">
                <a16:creationId xmlns:a16="http://schemas.microsoft.com/office/drawing/2014/main" id="{7E93CF10-A777-3946-848D-2DF1FB32C7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760" y="5664441"/>
            <a:ext cx="845667" cy="8456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lamic Financial Services Board (IFSB)">
            <a:extLst>
              <a:ext uri="{FF2B5EF4-FFF2-40B4-BE49-F238E27FC236}">
                <a16:creationId xmlns:a16="http://schemas.microsoft.com/office/drawing/2014/main" id="{E69A67D5-A83B-294A-A36D-239E64F949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4970" y="5702597"/>
            <a:ext cx="1641664" cy="659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rnational Islamic Financial Market (IIFM)">
            <a:extLst>
              <a:ext uri="{FF2B5EF4-FFF2-40B4-BE49-F238E27FC236}">
                <a16:creationId xmlns:a16="http://schemas.microsoft.com/office/drawing/2014/main" id="{675AABE1-8D09-264E-84F9-27659563F3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0672" y="5710460"/>
            <a:ext cx="1813385" cy="698523"/>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AE0C89C-7D0C-B541-A322-74784FD6A6A2}"/>
              </a:ext>
            </a:extLst>
          </p:cNvPr>
          <p:cNvCxnSpPr>
            <a:cxnSpLocks/>
          </p:cNvCxnSpPr>
          <p:nvPr/>
        </p:nvCxnSpPr>
        <p:spPr>
          <a:xfrm>
            <a:off x="9801251"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E1E3938D-7FB7-4B43-8485-2EA7E4DDB94E}"/>
              </a:ext>
            </a:extLst>
          </p:cNvPr>
          <p:cNvCxnSpPr>
            <a:cxnSpLocks/>
          </p:cNvCxnSpPr>
          <p:nvPr/>
        </p:nvCxnSpPr>
        <p:spPr>
          <a:xfrm>
            <a:off x="8198922"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id="{98451963-5A84-544A-88B7-87F0CA2E9F38}"/>
              </a:ext>
            </a:extLst>
          </p:cNvPr>
          <p:cNvCxnSpPr>
            <a:cxnSpLocks/>
          </p:cNvCxnSpPr>
          <p:nvPr/>
        </p:nvCxnSpPr>
        <p:spPr>
          <a:xfrm>
            <a:off x="7149671"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B56879E1-8A8D-DA40-A25A-B0A3526ABC72}"/>
              </a:ext>
            </a:extLst>
          </p:cNvPr>
          <p:cNvCxnSpPr>
            <a:cxnSpLocks/>
          </p:cNvCxnSpPr>
          <p:nvPr/>
        </p:nvCxnSpPr>
        <p:spPr>
          <a:xfrm>
            <a:off x="5984749"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id="{0FE6781A-62E6-FD41-86D0-7146A81A5E93}"/>
              </a:ext>
            </a:extLst>
          </p:cNvPr>
          <p:cNvCxnSpPr>
            <a:cxnSpLocks/>
          </p:cNvCxnSpPr>
          <p:nvPr/>
        </p:nvCxnSpPr>
        <p:spPr>
          <a:xfrm>
            <a:off x="4403278"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3F79007-5893-3B49-96CF-8EB6F119E89E}"/>
              </a:ext>
            </a:extLst>
          </p:cNvPr>
          <p:cNvCxnSpPr>
            <a:cxnSpLocks/>
          </p:cNvCxnSpPr>
          <p:nvPr/>
        </p:nvCxnSpPr>
        <p:spPr>
          <a:xfrm>
            <a:off x="2935330"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cxnSp>
        <p:nvCxnSpPr>
          <p:cNvPr id="81" name="Straight Connector 80">
            <a:extLst>
              <a:ext uri="{FF2B5EF4-FFF2-40B4-BE49-F238E27FC236}">
                <a16:creationId xmlns:a16="http://schemas.microsoft.com/office/drawing/2014/main" id="{8AB9E5F9-09FD-3A43-BE3D-4522C12674BA}"/>
              </a:ext>
            </a:extLst>
          </p:cNvPr>
          <p:cNvCxnSpPr>
            <a:cxnSpLocks/>
          </p:cNvCxnSpPr>
          <p:nvPr/>
        </p:nvCxnSpPr>
        <p:spPr>
          <a:xfrm>
            <a:off x="1718323" y="5727772"/>
            <a:ext cx="0" cy="606070"/>
          </a:xfrm>
          <a:prstGeom prst="line">
            <a:avLst/>
          </a:prstGeom>
          <a:ln>
            <a:solidFill>
              <a:srgbClr val="001871"/>
            </a:solidFill>
          </a:ln>
        </p:spPr>
        <p:style>
          <a:lnRef idx="3">
            <a:schemeClr val="accent1"/>
          </a:lnRef>
          <a:fillRef idx="0">
            <a:schemeClr val="accent1"/>
          </a:fillRef>
          <a:effectRef idx="2">
            <a:schemeClr val="accent1"/>
          </a:effectRef>
          <a:fontRef idx="minor">
            <a:schemeClr val="tx1"/>
          </a:fontRef>
        </p:style>
      </p:cxnSp>
      <p:pic>
        <p:nvPicPr>
          <p:cNvPr id="93" name="Picture 92">
            <a:extLst>
              <a:ext uri="{FF2B5EF4-FFF2-40B4-BE49-F238E27FC236}">
                <a16:creationId xmlns:a16="http://schemas.microsoft.com/office/drawing/2014/main" id="{B9FC4CA2-36DE-5B4A-9F14-4FB3DA9E68C9}"/>
              </a:ext>
            </a:extLst>
          </p:cNvPr>
          <p:cNvPicPr>
            <a:picLocks noChangeAspect="1"/>
          </p:cNvPicPr>
          <p:nvPr/>
        </p:nvPicPr>
        <p:blipFill>
          <a:blip r:embed="rId9"/>
          <a:stretch>
            <a:fillRect/>
          </a:stretch>
        </p:blipFill>
        <p:spPr>
          <a:xfrm rot="1967740">
            <a:off x="1398895" y="1720345"/>
            <a:ext cx="412682" cy="843706"/>
          </a:xfrm>
          <a:prstGeom prst="rect">
            <a:avLst/>
          </a:prstGeom>
        </p:spPr>
      </p:pic>
      <p:pic>
        <p:nvPicPr>
          <p:cNvPr id="96" name="Picture 95">
            <a:extLst>
              <a:ext uri="{FF2B5EF4-FFF2-40B4-BE49-F238E27FC236}">
                <a16:creationId xmlns:a16="http://schemas.microsoft.com/office/drawing/2014/main" id="{B81CC604-BE81-5547-A406-782FC6725118}"/>
              </a:ext>
            </a:extLst>
          </p:cNvPr>
          <p:cNvPicPr>
            <a:picLocks noChangeAspect="1"/>
          </p:cNvPicPr>
          <p:nvPr/>
        </p:nvPicPr>
        <p:blipFill>
          <a:blip r:embed="rId10"/>
          <a:stretch>
            <a:fillRect/>
          </a:stretch>
        </p:blipFill>
        <p:spPr>
          <a:xfrm>
            <a:off x="5904738" y="1715147"/>
            <a:ext cx="803894" cy="822164"/>
          </a:xfrm>
          <a:prstGeom prst="rect">
            <a:avLst/>
          </a:prstGeom>
        </p:spPr>
      </p:pic>
      <p:pic>
        <p:nvPicPr>
          <p:cNvPr id="100" name="Picture 99">
            <a:extLst>
              <a:ext uri="{FF2B5EF4-FFF2-40B4-BE49-F238E27FC236}">
                <a16:creationId xmlns:a16="http://schemas.microsoft.com/office/drawing/2014/main" id="{0F3F07F8-34D3-AC4F-B6CE-431967693A6B}"/>
              </a:ext>
            </a:extLst>
          </p:cNvPr>
          <p:cNvPicPr>
            <a:picLocks noChangeAspect="1"/>
          </p:cNvPicPr>
          <p:nvPr/>
        </p:nvPicPr>
        <p:blipFill>
          <a:blip r:embed="rId11"/>
          <a:stretch>
            <a:fillRect/>
          </a:stretch>
        </p:blipFill>
        <p:spPr>
          <a:xfrm>
            <a:off x="4478970" y="3244987"/>
            <a:ext cx="766153" cy="640077"/>
          </a:xfrm>
          <a:prstGeom prst="rect">
            <a:avLst/>
          </a:prstGeom>
        </p:spPr>
      </p:pic>
      <p:pic>
        <p:nvPicPr>
          <p:cNvPr id="103" name="Picture 102">
            <a:extLst>
              <a:ext uri="{FF2B5EF4-FFF2-40B4-BE49-F238E27FC236}">
                <a16:creationId xmlns:a16="http://schemas.microsoft.com/office/drawing/2014/main" id="{045E6417-075A-9841-80A5-363BF49BDB9A}"/>
              </a:ext>
            </a:extLst>
          </p:cNvPr>
          <p:cNvPicPr>
            <a:picLocks noChangeAspect="1"/>
          </p:cNvPicPr>
          <p:nvPr/>
        </p:nvPicPr>
        <p:blipFill>
          <a:blip r:embed="rId12"/>
          <a:stretch>
            <a:fillRect/>
          </a:stretch>
        </p:blipFill>
        <p:spPr>
          <a:xfrm>
            <a:off x="8330528" y="3284091"/>
            <a:ext cx="1092200" cy="635000"/>
          </a:xfrm>
          <a:prstGeom prst="rect">
            <a:avLst/>
          </a:prstGeom>
        </p:spPr>
      </p:pic>
      <p:pic>
        <p:nvPicPr>
          <p:cNvPr id="105" name="Picture 104">
            <a:extLst>
              <a:ext uri="{FF2B5EF4-FFF2-40B4-BE49-F238E27FC236}">
                <a16:creationId xmlns:a16="http://schemas.microsoft.com/office/drawing/2014/main" id="{DAAA4B85-E47E-C74B-8076-EE5ADE437E8C}"/>
              </a:ext>
            </a:extLst>
          </p:cNvPr>
          <p:cNvPicPr>
            <a:picLocks noChangeAspect="1"/>
          </p:cNvPicPr>
          <p:nvPr/>
        </p:nvPicPr>
        <p:blipFill>
          <a:blip r:embed="rId13"/>
          <a:stretch>
            <a:fillRect/>
          </a:stretch>
        </p:blipFill>
        <p:spPr>
          <a:xfrm rot="620283">
            <a:off x="750896" y="3130987"/>
            <a:ext cx="509887" cy="883804"/>
          </a:xfrm>
          <a:prstGeom prst="rect">
            <a:avLst/>
          </a:prstGeom>
        </p:spPr>
      </p:pic>
    </p:spTree>
    <p:extLst>
      <p:ext uri="{BB962C8B-B14F-4D97-AF65-F5344CB8AC3E}">
        <p14:creationId xmlns:p14="http://schemas.microsoft.com/office/powerpoint/2010/main" val="218137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0AC42D-6348-6143-8B52-3C97BA4C7954}"/>
              </a:ext>
            </a:extLst>
          </p:cNvPr>
          <p:cNvSpPr>
            <a:spLocks noGrp="1"/>
          </p:cNvSpPr>
          <p:nvPr>
            <p:ph type="subTitle" idx="1"/>
          </p:nvPr>
        </p:nvSpPr>
        <p:spPr>
          <a:xfrm>
            <a:off x="731521" y="2000909"/>
            <a:ext cx="6930521" cy="3547037"/>
          </a:xfrm>
        </p:spPr>
        <p:txBody>
          <a:bodyPr>
            <a:noAutofit/>
          </a:bodyPr>
          <a:lstStyle/>
          <a:p>
            <a:pPr>
              <a:lnSpc>
                <a:spcPct val="100000"/>
              </a:lnSpc>
              <a:spcBef>
                <a:spcPts val="600"/>
              </a:spcBef>
              <a:spcAft>
                <a:spcPts val="600"/>
              </a:spcAft>
            </a:pPr>
            <a:r>
              <a:rPr lang="en-US" sz="1800" dirty="0">
                <a:solidFill>
                  <a:prstClr val="white"/>
                </a:solidFill>
                <a:latin typeface="Helvetica Neue" panose="02000503000000020004"/>
              </a:rPr>
              <a:t>This presentation should not be regarded as offering a complete explanation of the matters referred to and is subject to changes in law. It is not intended to be a substitute for detailed research or the exercise of professional judgment. Labuan IBFC cannot accept any responsibility for loss occasional to any person acting or refraining from action as a result of any material in this presentation. The republication, reproduction or commercial use of any part of this presentation in any manner whatsoever, including electronically, without the prior written permission from Labuan IBFC Inc. is strictly prohibited.</a:t>
            </a:r>
          </a:p>
          <a:p>
            <a:endParaRPr lang="en-US" dirty="0">
              <a:latin typeface="Helvetica Neue" panose="02000503000000020004"/>
            </a:endParaRPr>
          </a:p>
        </p:txBody>
      </p:sp>
      <p:sp>
        <p:nvSpPr>
          <p:cNvPr id="4" name="Title 3">
            <a:extLst>
              <a:ext uri="{FF2B5EF4-FFF2-40B4-BE49-F238E27FC236}">
                <a16:creationId xmlns:a16="http://schemas.microsoft.com/office/drawing/2014/main" id="{5C13E90F-652F-7F4C-8B1A-2A6A3BB7D18A}"/>
              </a:ext>
            </a:extLst>
          </p:cNvPr>
          <p:cNvSpPr>
            <a:spLocks noGrp="1"/>
          </p:cNvSpPr>
          <p:nvPr>
            <p:ph type="title"/>
          </p:nvPr>
        </p:nvSpPr>
        <p:spPr>
          <a:xfrm>
            <a:off x="731521" y="1267830"/>
            <a:ext cx="10515600" cy="733079"/>
          </a:xfrm>
        </p:spPr>
        <p:txBody>
          <a:bodyPr/>
          <a:lstStyle/>
          <a:p>
            <a:r>
              <a:rPr lang="en-US" dirty="0"/>
              <a:t>Disclaimer</a:t>
            </a:r>
          </a:p>
        </p:txBody>
      </p:sp>
    </p:spTree>
    <p:extLst>
      <p:ext uri="{BB962C8B-B14F-4D97-AF65-F5344CB8AC3E}">
        <p14:creationId xmlns:p14="http://schemas.microsoft.com/office/powerpoint/2010/main" val="306550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95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8E2E70DB-39BB-0E4E-9D25-4CB1BF97F290}"/>
              </a:ext>
            </a:extLst>
          </p:cNvPr>
          <p:cNvPicPr>
            <a:picLocks noChangeAspect="1"/>
          </p:cNvPicPr>
          <p:nvPr/>
        </p:nvPicPr>
        <p:blipFill>
          <a:blip r:embed="rId2"/>
          <a:stretch>
            <a:fillRect/>
          </a:stretch>
        </p:blipFill>
        <p:spPr>
          <a:xfrm>
            <a:off x="8078650" y="1615623"/>
            <a:ext cx="3169399" cy="3728959"/>
          </a:xfrm>
          <a:prstGeom prst="rect">
            <a:avLst/>
          </a:prstGeom>
        </p:spPr>
      </p:pic>
      <p:pic>
        <p:nvPicPr>
          <p:cNvPr id="6" name="Picture 5">
            <a:extLst>
              <a:ext uri="{FF2B5EF4-FFF2-40B4-BE49-F238E27FC236}">
                <a16:creationId xmlns:a16="http://schemas.microsoft.com/office/drawing/2014/main" id="{D9B71101-95AC-474A-B6C7-40DF0F67FDAB}"/>
              </a:ext>
            </a:extLst>
          </p:cNvPr>
          <p:cNvPicPr>
            <a:picLocks noChangeAspect="1"/>
          </p:cNvPicPr>
          <p:nvPr/>
        </p:nvPicPr>
        <p:blipFill>
          <a:blip r:embed="rId3"/>
          <a:stretch>
            <a:fillRect/>
          </a:stretch>
        </p:blipFill>
        <p:spPr>
          <a:xfrm>
            <a:off x="4753934" y="1731854"/>
            <a:ext cx="4025900" cy="4152900"/>
          </a:xfrm>
          <a:prstGeom prst="rect">
            <a:avLst/>
          </a:prstGeom>
        </p:spPr>
      </p:pic>
      <p:sp>
        <p:nvSpPr>
          <p:cNvPr id="5" name="Title 4">
            <a:extLst>
              <a:ext uri="{FF2B5EF4-FFF2-40B4-BE49-F238E27FC236}">
                <a16:creationId xmlns:a16="http://schemas.microsoft.com/office/drawing/2014/main" id="{1096EDF5-6F07-5041-8E40-5D6859836120}"/>
              </a:ext>
            </a:extLst>
          </p:cNvPr>
          <p:cNvSpPr>
            <a:spLocks noGrp="1"/>
          </p:cNvSpPr>
          <p:nvPr>
            <p:ph type="title"/>
          </p:nvPr>
        </p:nvSpPr>
        <p:spPr>
          <a:xfrm>
            <a:off x="643829" y="458458"/>
            <a:ext cx="6231811" cy="551415"/>
          </a:xfrm>
        </p:spPr>
        <p:txBody>
          <a:bodyPr/>
          <a:lstStyle/>
          <a:p>
            <a:r>
              <a:rPr lang="en-US" dirty="0"/>
              <a:t>Where is Labuan?</a:t>
            </a:r>
          </a:p>
        </p:txBody>
      </p:sp>
      <p:sp>
        <p:nvSpPr>
          <p:cNvPr id="8" name="Text Placeholder 7">
            <a:extLst>
              <a:ext uri="{FF2B5EF4-FFF2-40B4-BE49-F238E27FC236}">
                <a16:creationId xmlns:a16="http://schemas.microsoft.com/office/drawing/2014/main" id="{9F752453-F739-9D42-9836-341BBE5E2D18}"/>
              </a:ext>
            </a:extLst>
          </p:cNvPr>
          <p:cNvSpPr>
            <a:spLocks noGrp="1"/>
          </p:cNvSpPr>
          <p:nvPr>
            <p:ph type="body" sz="quarter" idx="15"/>
          </p:nvPr>
        </p:nvSpPr>
        <p:spPr>
          <a:xfrm>
            <a:off x="683464" y="1526959"/>
            <a:ext cx="4189413" cy="4562691"/>
          </a:xfrm>
        </p:spPr>
        <p:txBody>
          <a:bodyPr>
            <a:normAutofit/>
          </a:bodyPr>
          <a:lstStyle/>
          <a:p>
            <a:pPr marL="183600" indent="-183600" defTabSz="742950">
              <a:lnSpc>
                <a:spcPct val="100000"/>
              </a:lnSpc>
              <a:spcBef>
                <a:spcPts val="1200"/>
              </a:spcBef>
              <a:buFont typeface="Arial" panose="020B0604020202020204" pitchFamily="34" charset="0"/>
              <a:buChar char="•"/>
              <a:defRPr/>
            </a:pPr>
            <a:r>
              <a:rPr lang="en-US" sz="1600" dirty="0">
                <a:latin typeface="Helvetica Neue" panose="02000503000000020004"/>
              </a:rPr>
              <a:t>Part of Malaysia, a Federal Territory under the Federal Government</a:t>
            </a:r>
          </a:p>
          <a:p>
            <a:pPr marL="183600" indent="-183600" defTabSz="742950">
              <a:lnSpc>
                <a:spcPct val="100000"/>
              </a:lnSpc>
              <a:spcBef>
                <a:spcPts val="1200"/>
              </a:spcBef>
              <a:buFont typeface="Arial" panose="020B0604020202020204" pitchFamily="34" charset="0"/>
              <a:buChar char="•"/>
              <a:defRPr/>
            </a:pPr>
            <a:r>
              <a:rPr lang="en-US" sz="1600" dirty="0">
                <a:latin typeface="Helvetica Neue" panose="02000503000000020004"/>
              </a:rPr>
              <a:t>Off the coast of Sabah, East Malaysia, in the center of Asia</a:t>
            </a:r>
          </a:p>
          <a:p>
            <a:pPr marL="183600" indent="-183600" defTabSz="742950">
              <a:lnSpc>
                <a:spcPct val="100000"/>
              </a:lnSpc>
              <a:spcBef>
                <a:spcPts val="1200"/>
              </a:spcBef>
              <a:buFont typeface="Arial" panose="020B0604020202020204" pitchFamily="34" charset="0"/>
              <a:buChar char="•"/>
              <a:defRPr/>
            </a:pPr>
            <a:r>
              <a:rPr lang="en-US" sz="1600" dirty="0">
                <a:latin typeface="Helvetica Neue" panose="02000503000000020004"/>
              </a:rPr>
              <a:t>Labuan derived its name from the word “</a:t>
            </a:r>
            <a:r>
              <a:rPr lang="en-US" sz="1600" dirty="0" err="1">
                <a:latin typeface="Helvetica Neue" panose="02000503000000020004"/>
              </a:rPr>
              <a:t>labuhan</a:t>
            </a:r>
            <a:r>
              <a:rPr lang="en-US" sz="1600" dirty="0">
                <a:latin typeface="Helvetica Neue" panose="02000503000000020004"/>
              </a:rPr>
              <a:t>” or a port -  has naturally deep, well-sheltered </a:t>
            </a:r>
            <a:r>
              <a:rPr lang="en-US" sz="1600" dirty="0" err="1">
                <a:latin typeface="Helvetica Neue" panose="02000503000000020004"/>
              </a:rPr>
              <a:t>harbour</a:t>
            </a:r>
            <a:endParaRPr lang="en-US" sz="1600" dirty="0">
              <a:latin typeface="Helvetica Neue" panose="02000503000000020004"/>
            </a:endParaRPr>
          </a:p>
          <a:p>
            <a:pPr marL="183600" indent="-183600" defTabSz="742950">
              <a:lnSpc>
                <a:spcPct val="100000"/>
              </a:lnSpc>
              <a:spcBef>
                <a:spcPts val="1200"/>
              </a:spcBef>
              <a:buFont typeface="Arial" panose="020B0604020202020204" pitchFamily="34" charset="0"/>
              <a:buChar char="•"/>
              <a:defRPr/>
            </a:pPr>
            <a:r>
              <a:rPr lang="en-US" sz="1600" dirty="0">
                <a:latin typeface="Helvetica Neue" panose="02000503000000020004"/>
              </a:rPr>
              <a:t>Easy access from Kuala Lumpur and Kota Kinabalu</a:t>
            </a:r>
          </a:p>
          <a:p>
            <a:pPr marL="183600" indent="-183600" defTabSz="742950">
              <a:lnSpc>
                <a:spcPct val="100000"/>
              </a:lnSpc>
              <a:spcBef>
                <a:spcPts val="1200"/>
              </a:spcBef>
              <a:buFont typeface="Arial" panose="020B0604020202020204" pitchFamily="34" charset="0"/>
              <a:buChar char="•"/>
              <a:defRPr/>
            </a:pPr>
            <a:r>
              <a:rPr lang="en-US" sz="1600" dirty="0">
                <a:latin typeface="Helvetica Neue" panose="02000503000000020004"/>
              </a:rPr>
              <a:t>About 100,000 population</a:t>
            </a:r>
          </a:p>
          <a:p>
            <a:endParaRPr lang="en-US" dirty="0"/>
          </a:p>
        </p:txBody>
      </p:sp>
      <p:sp>
        <p:nvSpPr>
          <p:cNvPr id="22" name="TextBox 21">
            <a:extLst>
              <a:ext uri="{FF2B5EF4-FFF2-40B4-BE49-F238E27FC236}">
                <a16:creationId xmlns:a16="http://schemas.microsoft.com/office/drawing/2014/main" id="{907706C7-5A72-FB47-8B6F-49F2936BC454}"/>
              </a:ext>
            </a:extLst>
          </p:cNvPr>
          <p:cNvSpPr txBox="1"/>
          <p:nvPr/>
        </p:nvSpPr>
        <p:spPr>
          <a:xfrm>
            <a:off x="7052188" y="4004908"/>
            <a:ext cx="574197"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Manila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3" name="TextBox 22">
            <a:extLst>
              <a:ext uri="{FF2B5EF4-FFF2-40B4-BE49-F238E27FC236}">
                <a16:creationId xmlns:a16="http://schemas.microsoft.com/office/drawing/2014/main" id="{69576798-BAAB-7149-86EB-328E0722358B}"/>
              </a:ext>
            </a:extLst>
          </p:cNvPr>
          <p:cNvSpPr txBox="1"/>
          <p:nvPr/>
        </p:nvSpPr>
        <p:spPr>
          <a:xfrm>
            <a:off x="7914672" y="2477623"/>
            <a:ext cx="546946"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Japan</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4" name="TextBox 23">
            <a:extLst>
              <a:ext uri="{FF2B5EF4-FFF2-40B4-BE49-F238E27FC236}">
                <a16:creationId xmlns:a16="http://schemas.microsoft.com/office/drawing/2014/main" id="{329364C0-F8BC-C340-82EC-FCF8EAC1C1C2}"/>
              </a:ext>
            </a:extLst>
          </p:cNvPr>
          <p:cNvSpPr txBox="1"/>
          <p:nvPr/>
        </p:nvSpPr>
        <p:spPr>
          <a:xfrm>
            <a:off x="5859596" y="2820103"/>
            <a:ext cx="526106"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China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5" name="TextBox 24">
            <a:extLst>
              <a:ext uri="{FF2B5EF4-FFF2-40B4-BE49-F238E27FC236}">
                <a16:creationId xmlns:a16="http://schemas.microsoft.com/office/drawing/2014/main" id="{042A5BD0-6D57-2C4A-85C4-74A32883F349}"/>
              </a:ext>
            </a:extLst>
          </p:cNvPr>
          <p:cNvSpPr txBox="1"/>
          <p:nvPr/>
        </p:nvSpPr>
        <p:spPr>
          <a:xfrm>
            <a:off x="6885808" y="2547874"/>
            <a:ext cx="918841"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South Korea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7" name="TextBox 26">
            <a:extLst>
              <a:ext uri="{FF2B5EF4-FFF2-40B4-BE49-F238E27FC236}">
                <a16:creationId xmlns:a16="http://schemas.microsoft.com/office/drawing/2014/main" id="{559C9A44-0AA9-DF40-91AC-BA3414194AE0}"/>
              </a:ext>
            </a:extLst>
          </p:cNvPr>
          <p:cNvSpPr txBox="1"/>
          <p:nvPr/>
        </p:nvSpPr>
        <p:spPr>
          <a:xfrm>
            <a:off x="6279509" y="3301803"/>
            <a:ext cx="849914"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Hong Kong</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8" name="TextBox 27">
            <a:extLst>
              <a:ext uri="{FF2B5EF4-FFF2-40B4-BE49-F238E27FC236}">
                <a16:creationId xmlns:a16="http://schemas.microsoft.com/office/drawing/2014/main" id="{4AE6B8CD-AC8D-3E46-8659-7119182C51DB}"/>
              </a:ext>
            </a:extLst>
          </p:cNvPr>
          <p:cNvSpPr txBox="1"/>
          <p:nvPr/>
        </p:nvSpPr>
        <p:spPr>
          <a:xfrm>
            <a:off x="5513384" y="3881798"/>
            <a:ext cx="688009"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Thailand</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9" name="TextBox 28">
            <a:extLst>
              <a:ext uri="{FF2B5EF4-FFF2-40B4-BE49-F238E27FC236}">
                <a16:creationId xmlns:a16="http://schemas.microsoft.com/office/drawing/2014/main" id="{725C9437-D598-314D-9830-140183A40A2F}"/>
              </a:ext>
            </a:extLst>
          </p:cNvPr>
          <p:cNvSpPr txBox="1"/>
          <p:nvPr/>
        </p:nvSpPr>
        <p:spPr>
          <a:xfrm>
            <a:off x="5106260" y="4405040"/>
            <a:ext cx="1301960" cy="292388"/>
          </a:xfrm>
          <a:prstGeom prst="rect">
            <a:avLst/>
          </a:prstGeom>
          <a:noFill/>
        </p:spPr>
        <p:txBody>
          <a:bodyPr wrap="none" rtlCol="0">
            <a:spAutoFit/>
          </a:bodyPr>
          <a:lstStyle/>
          <a:p>
            <a:pPr algn="ctr" defTabSz="742950">
              <a:defRPr/>
            </a:pPr>
            <a:r>
              <a:rPr lang="en-US" altLang="zh-CN" sz="13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Kuala Lumpur</a:t>
            </a:r>
          </a:p>
        </p:txBody>
      </p:sp>
      <p:sp>
        <p:nvSpPr>
          <p:cNvPr id="30" name="TextBox 29">
            <a:extLst>
              <a:ext uri="{FF2B5EF4-FFF2-40B4-BE49-F238E27FC236}">
                <a16:creationId xmlns:a16="http://schemas.microsoft.com/office/drawing/2014/main" id="{90771695-BEEC-A64F-B694-2DD38C87DFED}"/>
              </a:ext>
            </a:extLst>
          </p:cNvPr>
          <p:cNvSpPr txBox="1"/>
          <p:nvPr/>
        </p:nvSpPr>
        <p:spPr>
          <a:xfrm>
            <a:off x="5347612" y="4944616"/>
            <a:ext cx="787396"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Singapore</a:t>
            </a:r>
          </a:p>
        </p:txBody>
      </p:sp>
      <p:sp>
        <p:nvSpPr>
          <p:cNvPr id="31" name="TextBox 30">
            <a:extLst>
              <a:ext uri="{FF2B5EF4-FFF2-40B4-BE49-F238E27FC236}">
                <a16:creationId xmlns:a16="http://schemas.microsoft.com/office/drawing/2014/main" id="{F6F9175C-413B-9A4E-A235-F0674115204B}"/>
              </a:ext>
            </a:extLst>
          </p:cNvPr>
          <p:cNvSpPr txBox="1"/>
          <p:nvPr/>
        </p:nvSpPr>
        <p:spPr>
          <a:xfrm>
            <a:off x="5811506" y="5295620"/>
            <a:ext cx="622286"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Jakarta</a:t>
            </a:r>
          </a:p>
        </p:txBody>
      </p:sp>
      <p:sp>
        <p:nvSpPr>
          <p:cNvPr id="41" name="TextBox 40">
            <a:extLst>
              <a:ext uri="{FF2B5EF4-FFF2-40B4-BE49-F238E27FC236}">
                <a16:creationId xmlns:a16="http://schemas.microsoft.com/office/drawing/2014/main" id="{64B628CF-AF7C-1E44-BE96-238FCBD43AFB}"/>
              </a:ext>
            </a:extLst>
          </p:cNvPr>
          <p:cNvSpPr txBox="1"/>
          <p:nvPr/>
        </p:nvSpPr>
        <p:spPr>
          <a:xfrm>
            <a:off x="6686434" y="5149811"/>
            <a:ext cx="1737256" cy="246221"/>
          </a:xfrm>
          <a:prstGeom prst="rect">
            <a:avLst/>
          </a:prstGeom>
          <a:noFill/>
        </p:spPr>
        <p:txBody>
          <a:bodyPr wrap="square" rtlCol="0">
            <a:spAutoFit/>
          </a:bodyPr>
          <a:lstStyle/>
          <a:p>
            <a:pPr algn="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Strategically Located</a:t>
            </a:r>
          </a:p>
        </p:txBody>
      </p:sp>
      <p:sp>
        <p:nvSpPr>
          <p:cNvPr id="45" name="TextBox 44">
            <a:extLst>
              <a:ext uri="{FF2B5EF4-FFF2-40B4-BE49-F238E27FC236}">
                <a16:creationId xmlns:a16="http://schemas.microsoft.com/office/drawing/2014/main" id="{CA7E2562-A08A-8C48-889A-834CD9B0EEB1}"/>
              </a:ext>
            </a:extLst>
          </p:cNvPr>
          <p:cNvSpPr txBox="1"/>
          <p:nvPr/>
        </p:nvSpPr>
        <p:spPr>
          <a:xfrm>
            <a:off x="7280428" y="4892151"/>
            <a:ext cx="1143262" cy="369332"/>
          </a:xfrm>
          <a:prstGeom prst="rect">
            <a:avLst/>
          </a:prstGeom>
          <a:noFill/>
        </p:spPr>
        <p:txBody>
          <a:bodyPr wrap="none" rtlCol="0">
            <a:spAutoFit/>
          </a:bodyPr>
          <a:lstStyle/>
          <a:p>
            <a:r>
              <a:rPr lang="en-US" b="1" dirty="0">
                <a:solidFill>
                  <a:srgbClr val="840416"/>
                </a:solidFill>
                <a:latin typeface="Helvetica Neue" panose="02000503000000020004" pitchFamily="2" charset="0"/>
                <a:ea typeface="Helvetica Neue" panose="02000503000000020004" pitchFamily="2" charset="0"/>
                <a:cs typeface="Helvetica Neue" panose="02000503000000020004" pitchFamily="2" charset="0"/>
              </a:rPr>
              <a:t>LABUAN</a:t>
            </a:r>
          </a:p>
        </p:txBody>
      </p:sp>
      <p:pic>
        <p:nvPicPr>
          <p:cNvPr id="63" name="Picture 62">
            <a:extLst>
              <a:ext uri="{FF2B5EF4-FFF2-40B4-BE49-F238E27FC236}">
                <a16:creationId xmlns:a16="http://schemas.microsoft.com/office/drawing/2014/main" id="{87332B5A-BE2C-A14D-8F2F-4DC8EE353780}"/>
              </a:ext>
            </a:extLst>
          </p:cNvPr>
          <p:cNvPicPr>
            <a:picLocks noChangeAspect="1"/>
          </p:cNvPicPr>
          <p:nvPr/>
        </p:nvPicPr>
        <p:blipFill>
          <a:blip r:embed="rId4"/>
          <a:stretch>
            <a:fillRect/>
          </a:stretch>
        </p:blipFill>
        <p:spPr>
          <a:xfrm>
            <a:off x="8780887" y="2976689"/>
            <a:ext cx="1190886" cy="1211418"/>
          </a:xfrm>
          <a:prstGeom prst="rect">
            <a:avLst/>
          </a:prstGeom>
        </p:spPr>
      </p:pic>
      <p:sp>
        <p:nvSpPr>
          <p:cNvPr id="65" name="TextBox 64">
            <a:extLst>
              <a:ext uri="{FF2B5EF4-FFF2-40B4-BE49-F238E27FC236}">
                <a16:creationId xmlns:a16="http://schemas.microsoft.com/office/drawing/2014/main" id="{B39B166E-7C04-0942-8B33-BD1B1DDA698D}"/>
              </a:ext>
            </a:extLst>
          </p:cNvPr>
          <p:cNvSpPr txBox="1"/>
          <p:nvPr/>
        </p:nvSpPr>
        <p:spPr>
          <a:xfrm>
            <a:off x="10224601" y="2381302"/>
            <a:ext cx="845998"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pitchFamily="2" charset="0"/>
              </a:rPr>
              <a:t>Logistics</a:t>
            </a:r>
          </a:p>
        </p:txBody>
      </p:sp>
      <p:sp>
        <p:nvSpPr>
          <p:cNvPr id="67" name="TextBox 66">
            <a:extLst>
              <a:ext uri="{FF2B5EF4-FFF2-40B4-BE49-F238E27FC236}">
                <a16:creationId xmlns:a16="http://schemas.microsoft.com/office/drawing/2014/main" id="{155BD36F-AE2A-8941-88F0-73611FA9F21E}"/>
              </a:ext>
            </a:extLst>
          </p:cNvPr>
          <p:cNvSpPr txBox="1"/>
          <p:nvPr/>
        </p:nvSpPr>
        <p:spPr>
          <a:xfrm>
            <a:off x="8889544" y="4845854"/>
            <a:ext cx="962044"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pitchFamily="2" charset="0"/>
              </a:rPr>
              <a:t>Oil &amp; Gas</a:t>
            </a:r>
          </a:p>
        </p:txBody>
      </p:sp>
      <p:sp>
        <p:nvSpPr>
          <p:cNvPr id="69" name="TextBox 68">
            <a:extLst>
              <a:ext uri="{FF2B5EF4-FFF2-40B4-BE49-F238E27FC236}">
                <a16:creationId xmlns:a16="http://schemas.microsoft.com/office/drawing/2014/main" id="{593D2987-51D3-2449-A98B-24D99B28D070}"/>
              </a:ext>
            </a:extLst>
          </p:cNvPr>
          <p:cNvSpPr txBox="1"/>
          <p:nvPr/>
        </p:nvSpPr>
        <p:spPr>
          <a:xfrm>
            <a:off x="10313920" y="3638875"/>
            <a:ext cx="626106"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Tourism</a:t>
            </a:r>
          </a:p>
        </p:txBody>
      </p:sp>
      <p:sp>
        <p:nvSpPr>
          <p:cNvPr id="71" name="TextBox 70">
            <a:extLst>
              <a:ext uri="{FF2B5EF4-FFF2-40B4-BE49-F238E27FC236}">
                <a16:creationId xmlns:a16="http://schemas.microsoft.com/office/drawing/2014/main" id="{56A2926D-B344-C845-BA8E-CF21E05BEEB8}"/>
              </a:ext>
            </a:extLst>
          </p:cNvPr>
          <p:cNvSpPr txBox="1"/>
          <p:nvPr/>
        </p:nvSpPr>
        <p:spPr>
          <a:xfrm>
            <a:off x="8705444" y="2368628"/>
            <a:ext cx="1403111" cy="400110"/>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International Business &amp; Financial Centre</a:t>
            </a:r>
          </a:p>
        </p:txBody>
      </p:sp>
      <p:sp>
        <p:nvSpPr>
          <p:cNvPr id="72" name="TextBox 71">
            <a:extLst>
              <a:ext uri="{FF2B5EF4-FFF2-40B4-BE49-F238E27FC236}">
                <a16:creationId xmlns:a16="http://schemas.microsoft.com/office/drawing/2014/main" id="{3E33D798-594D-514D-9915-C40F59D62354}"/>
              </a:ext>
            </a:extLst>
          </p:cNvPr>
          <p:cNvSpPr txBox="1"/>
          <p:nvPr/>
        </p:nvSpPr>
        <p:spPr>
          <a:xfrm>
            <a:off x="10109797" y="4845854"/>
            <a:ext cx="935088" cy="246221"/>
          </a:xfrm>
          <a:prstGeom prst="rect">
            <a:avLst/>
          </a:prstGeom>
          <a:noFill/>
        </p:spPr>
        <p:txBody>
          <a:bodyPr wrap="square" lIns="0" rIns="0" rtlCol="0" anchor="ctr">
            <a:spAutoFit/>
          </a:bodyPr>
          <a:lstStyle/>
          <a:p>
            <a:pPr algn="ctr" defTabSz="742950">
              <a:defRPr/>
            </a:pPr>
            <a:r>
              <a:rPr lang="en-US" sz="1000" b="1" dirty="0">
                <a:solidFill>
                  <a:srgbClr val="001871"/>
                </a:solidFill>
                <a:latin typeface="Helvetica" pitchFamily="2" charset="0"/>
              </a:rPr>
              <a:t>Retail Trading</a:t>
            </a:r>
          </a:p>
        </p:txBody>
      </p:sp>
      <p:grpSp>
        <p:nvGrpSpPr>
          <p:cNvPr id="76" name="Group 75">
            <a:extLst>
              <a:ext uri="{FF2B5EF4-FFF2-40B4-BE49-F238E27FC236}">
                <a16:creationId xmlns:a16="http://schemas.microsoft.com/office/drawing/2014/main" id="{7FF9071D-177A-774C-9E8E-E90815C3E410}"/>
              </a:ext>
            </a:extLst>
          </p:cNvPr>
          <p:cNvGrpSpPr/>
          <p:nvPr/>
        </p:nvGrpSpPr>
        <p:grpSpPr>
          <a:xfrm>
            <a:off x="8577111" y="2924091"/>
            <a:ext cx="1463928" cy="1316614"/>
            <a:chOff x="9156243" y="3175098"/>
            <a:chExt cx="1463928" cy="1316614"/>
          </a:xfrm>
        </p:grpSpPr>
        <p:sp>
          <p:nvSpPr>
            <p:cNvPr id="74" name="object 3">
              <a:extLst>
                <a:ext uri="{FF2B5EF4-FFF2-40B4-BE49-F238E27FC236}">
                  <a16:creationId xmlns:a16="http://schemas.microsoft.com/office/drawing/2014/main" id="{DA9596F3-74FF-AB44-AF38-4C36FCF901DD}"/>
                </a:ext>
              </a:extLst>
            </p:cNvPr>
            <p:cNvSpPr/>
            <p:nvPr/>
          </p:nvSpPr>
          <p:spPr>
            <a:xfrm rot="21225637">
              <a:off x="9156243" y="3175098"/>
              <a:ext cx="1463928" cy="1316614"/>
            </a:xfrm>
            <a:prstGeom prst="rect">
              <a:avLst/>
            </a:prstGeom>
            <a:blipFill>
              <a:blip r:embed="rId5" cstate="print">
                <a:lum bright="70000" contrast="-70000"/>
                <a:extLst>
                  <a:ext uri="{BEBA8EAE-BF5A-486C-A8C5-ECC9F3942E4B}">
                    <a14:imgProps xmlns:a14="http://schemas.microsoft.com/office/drawing/2010/main">
                      <a14:imgLayer r:embed="rId6">
                        <a14:imgEffect>
                          <a14:colorTemperature colorTemp="11200"/>
                        </a14:imgEffect>
                        <a14:imgEffect>
                          <a14:saturation sat="0"/>
                        </a14:imgEffect>
                      </a14:imgLayer>
                    </a14:imgProps>
                  </a:ext>
                </a:extLst>
              </a:blip>
              <a:stretch>
                <a:fillRect/>
              </a:stretch>
            </a:blipFill>
          </p:spPr>
          <p:txBody>
            <a:bodyPr wrap="square" lIns="0" tIns="0" rIns="0" bIns="0" rtlCol="0"/>
            <a:lstStyle/>
            <a:p>
              <a:pPr defTabSz="742950">
                <a:defRPr/>
              </a:pPr>
              <a:endParaRPr sz="1098" dirty="0">
                <a:solidFill>
                  <a:prstClr val="black"/>
                </a:solidFill>
                <a:latin typeface="Calibri" panose="020F0502020204030204"/>
              </a:endParaRPr>
            </a:p>
          </p:txBody>
        </p:sp>
        <p:sp>
          <p:nvSpPr>
            <p:cNvPr id="75" name="TextBox 74">
              <a:extLst>
                <a:ext uri="{FF2B5EF4-FFF2-40B4-BE49-F238E27FC236}">
                  <a16:creationId xmlns:a16="http://schemas.microsoft.com/office/drawing/2014/main" id="{8E8CA2EF-DAF1-314E-BB5B-5344A2FDFEE0}"/>
                </a:ext>
              </a:extLst>
            </p:cNvPr>
            <p:cNvSpPr txBox="1"/>
            <p:nvPr/>
          </p:nvSpPr>
          <p:spPr>
            <a:xfrm>
              <a:off x="9413344" y="3458017"/>
              <a:ext cx="1200719" cy="692497"/>
            </a:xfrm>
            <a:prstGeom prst="rect">
              <a:avLst/>
            </a:prstGeom>
            <a:noFill/>
          </p:spPr>
          <p:txBody>
            <a:bodyPr wrap="square" lIns="0" rIns="0" rtlCol="0" anchor="ctr">
              <a:spAutoFit/>
            </a:bodyPr>
            <a:lstStyle/>
            <a:p>
              <a:pPr algn="ctr" defTabSz="742950">
                <a:defRPr/>
              </a:pPr>
              <a:r>
                <a:rPr lang="en-US" sz="13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OUR </a:t>
              </a:r>
            </a:p>
            <a:p>
              <a:pPr algn="ctr" defTabSz="742950">
                <a:defRPr/>
              </a:pPr>
              <a:r>
                <a:rPr lang="en-US" sz="1300" b="1" dirty="0">
                  <a:solidFill>
                    <a:srgbClr val="001871"/>
                  </a:solidFill>
                  <a:latin typeface="Helvetica Neue" panose="02000503000000020004" pitchFamily="2" charset="0"/>
                  <a:ea typeface="Helvetica Neue" panose="02000503000000020004" pitchFamily="2" charset="0"/>
                  <a:cs typeface="Helvetica Neue" panose="02000503000000020004" pitchFamily="2" charset="0"/>
                </a:rPr>
                <a:t>ECONOMIC DRIVERS</a:t>
              </a:r>
            </a:p>
          </p:txBody>
        </p:sp>
      </p:grpSp>
      <p:sp>
        <p:nvSpPr>
          <p:cNvPr id="26" name="TextBox 25">
            <a:extLst>
              <a:ext uri="{FF2B5EF4-FFF2-40B4-BE49-F238E27FC236}">
                <a16:creationId xmlns:a16="http://schemas.microsoft.com/office/drawing/2014/main" id="{BBCC18A9-A16A-7141-99A2-9719B09B44B1}"/>
              </a:ext>
            </a:extLst>
          </p:cNvPr>
          <p:cNvSpPr txBox="1"/>
          <p:nvPr/>
        </p:nvSpPr>
        <p:spPr>
          <a:xfrm>
            <a:off x="6988337" y="3402271"/>
            <a:ext cx="604653"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Taiwan</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6" name="Picture 45">
            <a:extLst>
              <a:ext uri="{FF2B5EF4-FFF2-40B4-BE49-F238E27FC236}">
                <a16:creationId xmlns:a16="http://schemas.microsoft.com/office/drawing/2014/main" id="{B9DCD5EE-D423-2C42-AECA-CDA40A1B3EBC}"/>
              </a:ext>
            </a:extLst>
          </p:cNvPr>
          <p:cNvPicPr>
            <a:picLocks noChangeAspect="1"/>
          </p:cNvPicPr>
          <p:nvPr/>
        </p:nvPicPr>
        <p:blipFill>
          <a:blip r:embed="rId7"/>
          <a:stretch>
            <a:fillRect/>
          </a:stretch>
        </p:blipFill>
        <p:spPr>
          <a:xfrm>
            <a:off x="8722190" y="1904120"/>
            <a:ext cx="1312741" cy="464508"/>
          </a:xfrm>
          <a:prstGeom prst="rect">
            <a:avLst/>
          </a:prstGeom>
        </p:spPr>
      </p:pic>
      <p:pic>
        <p:nvPicPr>
          <p:cNvPr id="47" name="Picture 46">
            <a:extLst>
              <a:ext uri="{FF2B5EF4-FFF2-40B4-BE49-F238E27FC236}">
                <a16:creationId xmlns:a16="http://schemas.microsoft.com/office/drawing/2014/main" id="{5515A01A-E09E-3041-B43D-7247F69CD193}"/>
              </a:ext>
            </a:extLst>
          </p:cNvPr>
          <p:cNvPicPr>
            <a:picLocks noChangeAspect="1"/>
          </p:cNvPicPr>
          <p:nvPr/>
        </p:nvPicPr>
        <p:blipFill>
          <a:blip r:embed="rId8"/>
          <a:stretch>
            <a:fillRect/>
          </a:stretch>
        </p:blipFill>
        <p:spPr>
          <a:xfrm>
            <a:off x="10374092" y="1968518"/>
            <a:ext cx="643377" cy="400110"/>
          </a:xfrm>
          <a:prstGeom prst="rect">
            <a:avLst/>
          </a:prstGeom>
        </p:spPr>
      </p:pic>
      <p:pic>
        <p:nvPicPr>
          <p:cNvPr id="48" name="Picture 47">
            <a:extLst>
              <a:ext uri="{FF2B5EF4-FFF2-40B4-BE49-F238E27FC236}">
                <a16:creationId xmlns:a16="http://schemas.microsoft.com/office/drawing/2014/main" id="{046647F3-A820-CA43-9103-496FE38F5D72}"/>
              </a:ext>
            </a:extLst>
          </p:cNvPr>
          <p:cNvPicPr>
            <a:picLocks noChangeAspect="1"/>
          </p:cNvPicPr>
          <p:nvPr/>
        </p:nvPicPr>
        <p:blipFill>
          <a:blip r:embed="rId9"/>
          <a:stretch>
            <a:fillRect/>
          </a:stretch>
        </p:blipFill>
        <p:spPr>
          <a:xfrm rot="21134618">
            <a:off x="10281084" y="3357076"/>
            <a:ext cx="769712" cy="230914"/>
          </a:xfrm>
          <a:prstGeom prst="rect">
            <a:avLst/>
          </a:prstGeom>
        </p:spPr>
      </p:pic>
      <p:pic>
        <p:nvPicPr>
          <p:cNvPr id="49" name="Picture 48">
            <a:extLst>
              <a:ext uri="{FF2B5EF4-FFF2-40B4-BE49-F238E27FC236}">
                <a16:creationId xmlns:a16="http://schemas.microsoft.com/office/drawing/2014/main" id="{0D5991C7-6C1B-5E44-8EA0-E1A7EB81AC3A}"/>
              </a:ext>
            </a:extLst>
          </p:cNvPr>
          <p:cNvPicPr>
            <a:picLocks noChangeAspect="1"/>
          </p:cNvPicPr>
          <p:nvPr/>
        </p:nvPicPr>
        <p:blipFill>
          <a:blip r:embed="rId10"/>
          <a:stretch>
            <a:fillRect/>
          </a:stretch>
        </p:blipFill>
        <p:spPr>
          <a:xfrm>
            <a:off x="8834212" y="4383787"/>
            <a:ext cx="963236" cy="456270"/>
          </a:xfrm>
          <a:prstGeom prst="rect">
            <a:avLst/>
          </a:prstGeom>
        </p:spPr>
      </p:pic>
      <p:pic>
        <p:nvPicPr>
          <p:cNvPr id="51" name="Picture 50">
            <a:extLst>
              <a:ext uri="{FF2B5EF4-FFF2-40B4-BE49-F238E27FC236}">
                <a16:creationId xmlns:a16="http://schemas.microsoft.com/office/drawing/2014/main" id="{5A1F9702-82AA-2E45-A6F5-9C9CC8A72FAA}"/>
              </a:ext>
            </a:extLst>
          </p:cNvPr>
          <p:cNvPicPr>
            <a:picLocks noChangeAspect="1"/>
          </p:cNvPicPr>
          <p:nvPr/>
        </p:nvPicPr>
        <p:blipFill>
          <a:blip r:embed="rId11"/>
          <a:stretch>
            <a:fillRect/>
          </a:stretch>
        </p:blipFill>
        <p:spPr>
          <a:xfrm>
            <a:off x="10249713" y="4481362"/>
            <a:ext cx="530908" cy="355333"/>
          </a:xfrm>
          <a:prstGeom prst="rect">
            <a:avLst/>
          </a:prstGeom>
        </p:spPr>
      </p:pic>
    </p:spTree>
    <p:extLst>
      <p:ext uri="{BB962C8B-B14F-4D97-AF65-F5344CB8AC3E}">
        <p14:creationId xmlns:p14="http://schemas.microsoft.com/office/powerpoint/2010/main" val="228958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EF8F64-3F50-FF4D-B7D1-CA0A10C63D25}"/>
              </a:ext>
            </a:extLst>
          </p:cNvPr>
          <p:cNvSpPr>
            <a:spLocks noGrp="1"/>
          </p:cNvSpPr>
          <p:nvPr>
            <p:ph type="body" sz="quarter" idx="13"/>
          </p:nvPr>
        </p:nvSpPr>
        <p:spPr>
          <a:xfrm>
            <a:off x="643829" y="1009873"/>
            <a:ext cx="5040312" cy="431800"/>
          </a:xfrm>
        </p:spPr>
        <p:txBody>
          <a:bodyPr/>
          <a:lstStyle/>
          <a:p>
            <a:r>
              <a:rPr lang="en-MY" dirty="0"/>
              <a:t>More than 30 Years of Intermediating Asia</a:t>
            </a:r>
          </a:p>
          <a:p>
            <a:endParaRPr lang="en-US" dirty="0"/>
          </a:p>
        </p:txBody>
      </p:sp>
      <p:sp>
        <p:nvSpPr>
          <p:cNvPr id="12" name="Rectangle 11">
            <a:extLst>
              <a:ext uri="{FF2B5EF4-FFF2-40B4-BE49-F238E27FC236}">
                <a16:creationId xmlns:a16="http://schemas.microsoft.com/office/drawing/2014/main" id="{03357624-6453-49ED-9228-3F01BE0D4AA2}"/>
              </a:ext>
            </a:extLst>
          </p:cNvPr>
          <p:cNvSpPr/>
          <p:nvPr/>
        </p:nvSpPr>
        <p:spPr>
          <a:xfrm>
            <a:off x="643829" y="1652678"/>
            <a:ext cx="4916463" cy="4401205"/>
          </a:xfrm>
          <a:prstGeom prst="rect">
            <a:avLst/>
          </a:prstGeom>
        </p:spPr>
        <p:txBody>
          <a:bodyPr wrap="square">
            <a:spAutoFit/>
          </a:bodyPr>
          <a:lstStyle/>
          <a:p>
            <a:pPr marL="183600" indent="-183600" defTabSz="742950">
              <a:spcBef>
                <a:spcPts val="1200"/>
              </a:spcBef>
              <a:buFont typeface="Arial" panose="020B0604020202020204" pitchFamily="34" charset="0"/>
              <a:buChar char="•"/>
              <a:defRPr/>
            </a:pPr>
            <a:r>
              <a:rPr lang="en-US" sz="1500" dirty="0">
                <a:solidFill>
                  <a:srgbClr val="58595B"/>
                </a:solidFill>
                <a:latin typeface="Helvetica Neue" panose="02000503000000020004"/>
              </a:rPr>
              <a:t>An international business and financial </a:t>
            </a:r>
            <a:r>
              <a:rPr lang="en-US" sz="1500" dirty="0" err="1">
                <a:solidFill>
                  <a:srgbClr val="58595B"/>
                </a:solidFill>
                <a:latin typeface="Helvetica Neue" panose="02000503000000020004"/>
              </a:rPr>
              <a:t>centre</a:t>
            </a:r>
            <a:r>
              <a:rPr lang="en-US" sz="1500" dirty="0">
                <a:solidFill>
                  <a:srgbClr val="58595B"/>
                </a:solidFill>
                <a:latin typeface="Helvetica Neue" panose="02000503000000020004"/>
              </a:rPr>
              <a:t> set up by Malaysia in 1990 to intermediate trade, finance, risk and wealth.</a:t>
            </a:r>
          </a:p>
          <a:p>
            <a:pPr marL="183600" indent="-183600" defTabSz="742950">
              <a:spcBef>
                <a:spcPts val="1200"/>
              </a:spcBef>
              <a:buFont typeface="Arial" panose="020B0604020202020204" pitchFamily="34" charset="0"/>
              <a:buChar char="•"/>
              <a:defRPr/>
            </a:pPr>
            <a:r>
              <a:rPr lang="en-US" sz="1500" dirty="0">
                <a:solidFill>
                  <a:srgbClr val="58595B"/>
                </a:solidFill>
                <a:latin typeface="Helvetica Neue" panose="02000503000000020004"/>
              </a:rPr>
              <a:t>A tax-efficient substance enabling </a:t>
            </a:r>
            <a:r>
              <a:rPr lang="en-US" sz="1500" b="1" dirty="0">
                <a:solidFill>
                  <a:srgbClr val="58595B"/>
                </a:solidFill>
                <a:latin typeface="Helvetica Neue" panose="02000503000000020004"/>
              </a:rPr>
              <a:t>MIDSHORE</a:t>
            </a:r>
            <a:r>
              <a:rPr lang="en-US" sz="1500" dirty="0">
                <a:solidFill>
                  <a:srgbClr val="58595B"/>
                </a:solidFill>
                <a:latin typeface="Helvetica Neue" panose="02000503000000020004"/>
              </a:rPr>
              <a:t> jurisdiction to facilitate businesses, trading, investments through financial services and a wide array of legal structures.</a:t>
            </a:r>
          </a:p>
          <a:p>
            <a:pPr marL="183600" indent="-183600" defTabSz="742950">
              <a:spcBef>
                <a:spcPts val="1200"/>
              </a:spcBef>
              <a:buFont typeface="Arial" panose="020B0604020202020204" pitchFamily="34" charset="0"/>
              <a:buChar char="•"/>
              <a:defRPr/>
            </a:pPr>
            <a:r>
              <a:rPr lang="en-US" sz="1500" dirty="0">
                <a:solidFill>
                  <a:srgbClr val="58595B"/>
                </a:solidFill>
                <a:latin typeface="Helvetica Neue" panose="02000503000000020004"/>
              </a:rPr>
              <a:t>Well-balanced legal and regulatory framework, proportionality in regulatory stance.</a:t>
            </a:r>
          </a:p>
          <a:p>
            <a:pPr marL="183600" indent="-183600" defTabSz="742950">
              <a:spcBef>
                <a:spcPts val="1200"/>
              </a:spcBef>
              <a:buFont typeface="Arial" panose="020B0604020202020204" pitchFamily="34" charset="0"/>
              <a:buChar char="•"/>
              <a:defRPr/>
            </a:pPr>
            <a:r>
              <a:rPr lang="en-US" sz="1500" dirty="0">
                <a:solidFill>
                  <a:srgbClr val="58595B"/>
                </a:solidFill>
                <a:latin typeface="Helvetica Neue" panose="02000503000000020004"/>
              </a:rPr>
              <a:t>Robust governing legislations passed by the Malaysian Parliament, administered by Labuan Financial Services Authority, a statutory body under the Ministry of Finance, Malaysia. </a:t>
            </a:r>
          </a:p>
          <a:p>
            <a:pPr marL="183600" indent="-183600" defTabSz="742950">
              <a:spcBef>
                <a:spcPts val="1200"/>
              </a:spcBef>
              <a:buFont typeface="Arial" panose="020B0604020202020204" pitchFamily="34" charset="0"/>
              <a:buChar char="•"/>
              <a:defRPr/>
            </a:pPr>
            <a:r>
              <a:rPr lang="en-US" sz="1500" dirty="0">
                <a:solidFill>
                  <a:srgbClr val="58595B"/>
                </a:solidFill>
                <a:latin typeface="Helvetica Neue" panose="02000503000000020004"/>
              </a:rPr>
              <a:t>Adheres to Malaysia’s AMLCFT requirements and international standards and best practices set by multilateral global institutions.</a:t>
            </a:r>
            <a:endParaRPr lang="en-US" sz="1500" dirty="0">
              <a:solidFill>
                <a:prstClr val="black"/>
              </a:solidFill>
              <a:latin typeface="Helvetica Neue" panose="02000503000000020004"/>
            </a:endParaRPr>
          </a:p>
        </p:txBody>
      </p:sp>
      <p:sp>
        <p:nvSpPr>
          <p:cNvPr id="8" name="Title 21">
            <a:extLst>
              <a:ext uri="{FF2B5EF4-FFF2-40B4-BE49-F238E27FC236}">
                <a16:creationId xmlns:a16="http://schemas.microsoft.com/office/drawing/2014/main" id="{C06EB5B8-1102-BD4F-A8C1-0C632C4F2A84}"/>
              </a:ext>
            </a:extLst>
          </p:cNvPr>
          <p:cNvSpPr txBox="1">
            <a:spLocks/>
          </p:cNvSpPr>
          <p:nvPr/>
        </p:nvSpPr>
        <p:spPr>
          <a:xfrm>
            <a:off x="643828" y="458458"/>
            <a:ext cx="8157271" cy="551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187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Labuan IBFC – Gateway to Asia Pacific</a:t>
            </a:r>
          </a:p>
        </p:txBody>
      </p:sp>
      <p:sp>
        <p:nvSpPr>
          <p:cNvPr id="21" name="TextBox 20">
            <a:extLst>
              <a:ext uri="{FF2B5EF4-FFF2-40B4-BE49-F238E27FC236}">
                <a16:creationId xmlns:a16="http://schemas.microsoft.com/office/drawing/2014/main" id="{08306689-F86F-A841-8914-6B7855828E88}"/>
              </a:ext>
            </a:extLst>
          </p:cNvPr>
          <p:cNvSpPr txBox="1"/>
          <p:nvPr/>
        </p:nvSpPr>
        <p:spPr>
          <a:xfrm>
            <a:off x="7988396" y="3099050"/>
            <a:ext cx="833249" cy="246221"/>
          </a:xfrm>
          <a:prstGeom prst="rect">
            <a:avLst/>
          </a:prstGeom>
          <a:noFill/>
        </p:spPr>
        <p:txBody>
          <a:bodyPr wrap="square" rtlCol="0">
            <a:spAutoFit/>
          </a:bodyPr>
          <a:lstStyle/>
          <a:p>
            <a:pP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Vietnam</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grpSp>
        <p:nvGrpSpPr>
          <p:cNvPr id="5" name="Group 4">
            <a:extLst>
              <a:ext uri="{FF2B5EF4-FFF2-40B4-BE49-F238E27FC236}">
                <a16:creationId xmlns:a16="http://schemas.microsoft.com/office/drawing/2014/main" id="{5283F512-28D2-8741-A121-445866DCB701}"/>
              </a:ext>
            </a:extLst>
          </p:cNvPr>
          <p:cNvGrpSpPr/>
          <p:nvPr/>
        </p:nvGrpSpPr>
        <p:grpSpPr>
          <a:xfrm>
            <a:off x="6340883" y="1441673"/>
            <a:ext cx="4916463" cy="5012013"/>
            <a:chOff x="6726855" y="1387529"/>
            <a:chExt cx="4916463" cy="5012013"/>
          </a:xfrm>
        </p:grpSpPr>
        <p:pic>
          <p:nvPicPr>
            <p:cNvPr id="4" name="Picture 3">
              <a:extLst>
                <a:ext uri="{FF2B5EF4-FFF2-40B4-BE49-F238E27FC236}">
                  <a16:creationId xmlns:a16="http://schemas.microsoft.com/office/drawing/2014/main" id="{98CB5670-0EFF-2B40-96F4-06FD8915F1F4}"/>
                </a:ext>
              </a:extLst>
            </p:cNvPr>
            <p:cNvPicPr>
              <a:picLocks noChangeAspect="1"/>
            </p:cNvPicPr>
            <p:nvPr/>
          </p:nvPicPr>
          <p:blipFill>
            <a:blip r:embed="rId2"/>
            <a:stretch>
              <a:fillRect/>
            </a:stretch>
          </p:blipFill>
          <p:spPr>
            <a:xfrm>
              <a:off x="6726855" y="1387529"/>
              <a:ext cx="4916463" cy="5012013"/>
            </a:xfrm>
            <a:prstGeom prst="rect">
              <a:avLst/>
            </a:prstGeom>
            <a:ln>
              <a:noFill/>
            </a:ln>
            <a:effectLst/>
          </p:spPr>
        </p:pic>
        <p:sp>
          <p:nvSpPr>
            <p:cNvPr id="10" name="TextBox 9">
              <a:extLst>
                <a:ext uri="{FF2B5EF4-FFF2-40B4-BE49-F238E27FC236}">
                  <a16:creationId xmlns:a16="http://schemas.microsoft.com/office/drawing/2014/main" id="{5BF77767-7211-9347-A5DB-64B2D810BB37}"/>
                </a:ext>
              </a:extLst>
            </p:cNvPr>
            <p:cNvSpPr txBox="1"/>
            <p:nvPr/>
          </p:nvSpPr>
          <p:spPr>
            <a:xfrm>
              <a:off x="7952996" y="2512762"/>
              <a:ext cx="526106" cy="246221"/>
            </a:xfrm>
            <a:prstGeom prst="rect">
              <a:avLst/>
            </a:prstGeom>
            <a:noFill/>
          </p:spPr>
          <p:txBody>
            <a:bodyPr wrap="non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China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1" name="TextBox 10">
              <a:extLst>
                <a:ext uri="{FF2B5EF4-FFF2-40B4-BE49-F238E27FC236}">
                  <a16:creationId xmlns:a16="http://schemas.microsoft.com/office/drawing/2014/main" id="{C799112D-9495-9045-8B7C-9E9B7CA3CB22}"/>
                </a:ext>
              </a:extLst>
            </p:cNvPr>
            <p:cNvSpPr txBox="1"/>
            <p:nvPr/>
          </p:nvSpPr>
          <p:spPr>
            <a:xfrm>
              <a:off x="8608594" y="2071604"/>
              <a:ext cx="920418" cy="246221"/>
            </a:xfrm>
            <a:prstGeom prst="rect">
              <a:avLst/>
            </a:prstGeom>
            <a:noFill/>
          </p:spPr>
          <p:txBody>
            <a:bodyPr wrap="squar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South Korea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4" name="TextBox 13">
              <a:extLst>
                <a:ext uri="{FF2B5EF4-FFF2-40B4-BE49-F238E27FC236}">
                  <a16:creationId xmlns:a16="http://schemas.microsoft.com/office/drawing/2014/main" id="{A000F897-A9B5-F940-B5BB-9082541431DB}"/>
                </a:ext>
              </a:extLst>
            </p:cNvPr>
            <p:cNvSpPr txBox="1"/>
            <p:nvPr/>
          </p:nvSpPr>
          <p:spPr>
            <a:xfrm>
              <a:off x="9859879" y="2336040"/>
              <a:ext cx="615616" cy="246221"/>
            </a:xfrm>
            <a:prstGeom prst="rect">
              <a:avLst/>
            </a:prstGeom>
            <a:noFill/>
          </p:spPr>
          <p:txBody>
            <a:bodyPr wrap="squar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Japan</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5" name="TextBox 14">
              <a:extLst>
                <a:ext uri="{FF2B5EF4-FFF2-40B4-BE49-F238E27FC236}">
                  <a16:creationId xmlns:a16="http://schemas.microsoft.com/office/drawing/2014/main" id="{DE73BDB8-74D7-6442-8CE2-5FE96FEAFE46}"/>
                </a:ext>
              </a:extLst>
            </p:cNvPr>
            <p:cNvSpPr txBox="1"/>
            <p:nvPr/>
          </p:nvSpPr>
          <p:spPr>
            <a:xfrm>
              <a:off x="9083567" y="3305889"/>
              <a:ext cx="1271612" cy="246221"/>
            </a:xfrm>
            <a:prstGeom prst="rect">
              <a:avLst/>
            </a:prstGeom>
            <a:noFill/>
          </p:spPr>
          <p:txBody>
            <a:bodyPr wrap="squar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Philippines</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6" name="TextBox 15">
              <a:extLst>
                <a:ext uri="{FF2B5EF4-FFF2-40B4-BE49-F238E27FC236}">
                  <a16:creationId xmlns:a16="http://schemas.microsoft.com/office/drawing/2014/main" id="{D63F1895-0750-A049-BB6C-C4E8A4A7B2B1}"/>
                </a:ext>
              </a:extLst>
            </p:cNvPr>
            <p:cNvSpPr txBox="1"/>
            <p:nvPr/>
          </p:nvSpPr>
          <p:spPr>
            <a:xfrm>
              <a:off x="7179669" y="2961682"/>
              <a:ext cx="615616" cy="246221"/>
            </a:xfrm>
            <a:prstGeom prst="rect">
              <a:avLst/>
            </a:prstGeom>
            <a:noFill/>
          </p:spPr>
          <p:txBody>
            <a:bodyPr wrap="square" rtlCol="0">
              <a:spAutoFit/>
            </a:bodyPr>
            <a:lstStyle/>
            <a:p>
              <a:pPr defTabSz="742950">
                <a:defRPr/>
              </a:pPr>
              <a:r>
                <a:rPr lang="en-US" altLang="zh-CN"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India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7" name="TextBox 16">
              <a:extLst>
                <a:ext uri="{FF2B5EF4-FFF2-40B4-BE49-F238E27FC236}">
                  <a16:creationId xmlns:a16="http://schemas.microsoft.com/office/drawing/2014/main" id="{CA8EC033-5EB5-464F-A778-48262DF051F5}"/>
                </a:ext>
              </a:extLst>
            </p:cNvPr>
            <p:cNvSpPr txBox="1"/>
            <p:nvPr/>
          </p:nvSpPr>
          <p:spPr>
            <a:xfrm>
              <a:off x="8025437" y="4417065"/>
              <a:ext cx="759168" cy="246221"/>
            </a:xfrm>
            <a:prstGeom prst="rect">
              <a:avLst/>
            </a:prstGeom>
            <a:noFill/>
          </p:spPr>
          <p:txBody>
            <a:bodyPr wrap="square" rtlCol="0">
              <a:spAutoFit/>
            </a:bodyPr>
            <a:lstStyle/>
            <a:p>
              <a:pP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Indonesia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8" name="TextBox 17">
              <a:extLst>
                <a:ext uri="{FF2B5EF4-FFF2-40B4-BE49-F238E27FC236}">
                  <a16:creationId xmlns:a16="http://schemas.microsoft.com/office/drawing/2014/main" id="{E5CE0E7F-45AF-BC4F-94B5-8C8BD5A57835}"/>
                </a:ext>
              </a:extLst>
            </p:cNvPr>
            <p:cNvSpPr txBox="1"/>
            <p:nvPr/>
          </p:nvSpPr>
          <p:spPr>
            <a:xfrm>
              <a:off x="7645852" y="3916298"/>
              <a:ext cx="833249" cy="246221"/>
            </a:xfrm>
            <a:prstGeom prst="rect">
              <a:avLst/>
            </a:prstGeom>
            <a:noFill/>
          </p:spPr>
          <p:txBody>
            <a:bodyPr wrap="square" rtlCol="0">
              <a:spAutoFit/>
            </a:bodyPr>
            <a:lstStyle/>
            <a:p>
              <a:pP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Singapore</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9" name="TextBox 18">
              <a:extLst>
                <a:ext uri="{FF2B5EF4-FFF2-40B4-BE49-F238E27FC236}">
                  <a16:creationId xmlns:a16="http://schemas.microsoft.com/office/drawing/2014/main" id="{6D54F9D4-045D-CD48-A269-15684CA6F8B3}"/>
                </a:ext>
              </a:extLst>
            </p:cNvPr>
            <p:cNvSpPr txBox="1"/>
            <p:nvPr/>
          </p:nvSpPr>
          <p:spPr>
            <a:xfrm>
              <a:off x="9302748" y="4934971"/>
              <a:ext cx="833249" cy="246221"/>
            </a:xfrm>
            <a:prstGeom prst="rect">
              <a:avLst/>
            </a:prstGeom>
            <a:noFill/>
          </p:spPr>
          <p:txBody>
            <a:bodyPr wrap="square" rtlCol="0">
              <a:spAutoFit/>
            </a:bodyPr>
            <a:lstStyle/>
            <a:p>
              <a:pP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Australia</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0" name="TextBox 19">
              <a:extLst>
                <a:ext uri="{FF2B5EF4-FFF2-40B4-BE49-F238E27FC236}">
                  <a16:creationId xmlns:a16="http://schemas.microsoft.com/office/drawing/2014/main" id="{07923075-CD83-CC46-9049-D742C1462359}"/>
                </a:ext>
              </a:extLst>
            </p:cNvPr>
            <p:cNvSpPr txBox="1"/>
            <p:nvPr/>
          </p:nvSpPr>
          <p:spPr>
            <a:xfrm>
              <a:off x="7692648" y="3280209"/>
              <a:ext cx="833249" cy="246221"/>
            </a:xfrm>
            <a:prstGeom prst="rect">
              <a:avLst/>
            </a:prstGeom>
            <a:noFill/>
          </p:spPr>
          <p:txBody>
            <a:bodyPr wrap="square" rtlCol="0">
              <a:spAutoFit/>
            </a:bodyPr>
            <a:lstStyle/>
            <a:p>
              <a:pP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Thailand</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2" name="TextBox 21">
              <a:extLst>
                <a:ext uri="{FF2B5EF4-FFF2-40B4-BE49-F238E27FC236}">
                  <a16:creationId xmlns:a16="http://schemas.microsoft.com/office/drawing/2014/main" id="{C86D2C9D-F409-8B49-8F98-5298E2A9011D}"/>
                </a:ext>
              </a:extLst>
            </p:cNvPr>
            <p:cNvSpPr txBox="1"/>
            <p:nvPr/>
          </p:nvSpPr>
          <p:spPr>
            <a:xfrm>
              <a:off x="8479101" y="2878789"/>
              <a:ext cx="920418" cy="246221"/>
            </a:xfrm>
            <a:prstGeom prst="rect">
              <a:avLst/>
            </a:prstGeom>
            <a:noFill/>
          </p:spPr>
          <p:txBody>
            <a:bodyPr wrap="square" rtlCol="0">
              <a:spAutoFit/>
            </a:bodyPr>
            <a:lstStyle/>
            <a:p>
              <a:pPr defTabSz="742950">
                <a:defRPr/>
              </a:pPr>
              <a:r>
                <a:rPr lang="en-US"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rPr>
                <a:t>Hong Kong</a:t>
              </a:r>
              <a:endParaRPr lang="en-MY" sz="1000" dirty="0">
                <a:solidFill>
                  <a:srgbClr val="58595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grpSp>
      <p:pic>
        <p:nvPicPr>
          <p:cNvPr id="7" name="Picture 6">
            <a:extLst>
              <a:ext uri="{FF2B5EF4-FFF2-40B4-BE49-F238E27FC236}">
                <a16:creationId xmlns:a16="http://schemas.microsoft.com/office/drawing/2014/main" id="{706D32FD-D7F1-AE49-8561-DC95F791F26C}"/>
              </a:ext>
            </a:extLst>
          </p:cNvPr>
          <p:cNvPicPr>
            <a:picLocks noChangeAspect="1"/>
          </p:cNvPicPr>
          <p:nvPr/>
        </p:nvPicPr>
        <p:blipFill>
          <a:blip r:embed="rId3"/>
          <a:stretch>
            <a:fillRect/>
          </a:stretch>
        </p:blipFill>
        <p:spPr>
          <a:xfrm>
            <a:off x="8626684" y="3545708"/>
            <a:ext cx="1527008" cy="635041"/>
          </a:xfrm>
          <a:prstGeom prst="rect">
            <a:avLst/>
          </a:prstGeom>
        </p:spPr>
      </p:pic>
    </p:spTree>
    <p:extLst>
      <p:ext uri="{BB962C8B-B14F-4D97-AF65-F5344CB8AC3E}">
        <p14:creationId xmlns:p14="http://schemas.microsoft.com/office/powerpoint/2010/main" val="366906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87C22-EE6C-B94C-8508-0A16DECDD081}"/>
              </a:ext>
            </a:extLst>
          </p:cNvPr>
          <p:cNvPicPr>
            <a:picLocks noChangeAspect="1"/>
          </p:cNvPicPr>
          <p:nvPr/>
        </p:nvPicPr>
        <p:blipFill rotWithShape="1">
          <a:blip r:embed="rId2"/>
          <a:srcRect b="2144"/>
          <a:stretch/>
        </p:blipFill>
        <p:spPr>
          <a:xfrm>
            <a:off x="4931764" y="1529554"/>
            <a:ext cx="7260236" cy="5328446"/>
          </a:xfrm>
          <a:prstGeom prst="rect">
            <a:avLst/>
          </a:prstGeom>
        </p:spPr>
      </p:pic>
      <p:sp>
        <p:nvSpPr>
          <p:cNvPr id="6" name="Title 5">
            <a:extLst>
              <a:ext uri="{FF2B5EF4-FFF2-40B4-BE49-F238E27FC236}">
                <a16:creationId xmlns:a16="http://schemas.microsoft.com/office/drawing/2014/main" id="{BC7DB2D4-659B-124B-A419-8D749621D1BA}"/>
              </a:ext>
            </a:extLst>
          </p:cNvPr>
          <p:cNvSpPr>
            <a:spLocks noGrp="1"/>
          </p:cNvSpPr>
          <p:nvPr>
            <p:ph type="title"/>
          </p:nvPr>
        </p:nvSpPr>
        <p:spPr>
          <a:xfrm>
            <a:off x="1090895" y="754463"/>
            <a:ext cx="3779487" cy="572219"/>
          </a:xfrm>
        </p:spPr>
        <p:txBody>
          <a:bodyPr/>
          <a:lstStyle/>
          <a:p>
            <a:r>
              <a:rPr lang="en-US" dirty="0"/>
              <a:t>THE REGULATOR</a:t>
            </a:r>
          </a:p>
        </p:txBody>
      </p:sp>
      <p:sp>
        <p:nvSpPr>
          <p:cNvPr id="7" name="Text Placeholder 6">
            <a:extLst>
              <a:ext uri="{FF2B5EF4-FFF2-40B4-BE49-F238E27FC236}">
                <a16:creationId xmlns:a16="http://schemas.microsoft.com/office/drawing/2014/main" id="{F2C715D0-931D-3640-80AF-82A6A446400C}"/>
              </a:ext>
            </a:extLst>
          </p:cNvPr>
          <p:cNvSpPr>
            <a:spLocks noGrp="1"/>
          </p:cNvSpPr>
          <p:nvPr>
            <p:ph type="body" sz="quarter" idx="14"/>
          </p:nvPr>
        </p:nvSpPr>
        <p:spPr>
          <a:xfrm>
            <a:off x="1090895" y="1260910"/>
            <a:ext cx="3692943" cy="424138"/>
          </a:xfrm>
        </p:spPr>
        <p:txBody>
          <a:bodyPr>
            <a:normAutofit/>
          </a:bodyPr>
          <a:lstStyle/>
          <a:p>
            <a:r>
              <a:rPr lang="en-US" sz="1600" dirty="0"/>
              <a:t>Labuan Financial Services Authority</a:t>
            </a:r>
          </a:p>
        </p:txBody>
      </p:sp>
      <p:sp>
        <p:nvSpPr>
          <p:cNvPr id="10" name="Text Placeholder 44">
            <a:extLst>
              <a:ext uri="{FF2B5EF4-FFF2-40B4-BE49-F238E27FC236}">
                <a16:creationId xmlns:a16="http://schemas.microsoft.com/office/drawing/2014/main" id="{AAB9E2D9-E4CC-B14D-87D0-C05C278F72E3}"/>
              </a:ext>
            </a:extLst>
          </p:cNvPr>
          <p:cNvSpPr txBox="1">
            <a:spLocks/>
          </p:cNvSpPr>
          <p:nvPr/>
        </p:nvSpPr>
        <p:spPr>
          <a:xfrm>
            <a:off x="1300398" y="4847924"/>
            <a:ext cx="2347578" cy="1713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1800" dirty="0"/>
              <a:t>Labuan Financial Services Authority </a:t>
            </a:r>
            <a:r>
              <a:rPr lang="en-US" sz="1800" b="0" i="1" dirty="0">
                <a:latin typeface="Helvetica Neue Medium" panose="02000503000000020004" pitchFamily="2" charset="0"/>
                <a:ea typeface="Helvetica Neue Medium" panose="02000503000000020004" pitchFamily="2" charset="0"/>
                <a:cs typeface="Helvetica Neue Medium" panose="02000503000000020004" pitchFamily="2" charset="0"/>
              </a:rPr>
              <a:t>a statutory body under Ministry of Finance, Malaysia</a:t>
            </a:r>
          </a:p>
        </p:txBody>
      </p:sp>
      <p:pic>
        <p:nvPicPr>
          <p:cNvPr id="11" name="Picture 10">
            <a:extLst>
              <a:ext uri="{FF2B5EF4-FFF2-40B4-BE49-F238E27FC236}">
                <a16:creationId xmlns:a16="http://schemas.microsoft.com/office/drawing/2014/main" id="{D2AC2275-2D9E-CF4C-8BF8-AB2960ECE617}"/>
              </a:ext>
            </a:extLst>
          </p:cNvPr>
          <p:cNvPicPr>
            <a:picLocks noChangeAspect="1"/>
          </p:cNvPicPr>
          <p:nvPr/>
        </p:nvPicPr>
        <p:blipFill>
          <a:blip r:embed="rId3"/>
          <a:stretch>
            <a:fillRect/>
          </a:stretch>
        </p:blipFill>
        <p:spPr>
          <a:xfrm>
            <a:off x="1400770" y="3914673"/>
            <a:ext cx="2160577" cy="862913"/>
          </a:xfrm>
          <a:prstGeom prst="rect">
            <a:avLst/>
          </a:prstGeom>
        </p:spPr>
      </p:pic>
      <p:sp>
        <p:nvSpPr>
          <p:cNvPr id="4" name="Rectangle 3">
            <a:extLst>
              <a:ext uri="{FF2B5EF4-FFF2-40B4-BE49-F238E27FC236}">
                <a16:creationId xmlns:a16="http://schemas.microsoft.com/office/drawing/2014/main" id="{896223E8-CB4E-A940-B2F6-C405CF444882}"/>
              </a:ext>
            </a:extLst>
          </p:cNvPr>
          <p:cNvSpPr/>
          <p:nvPr/>
        </p:nvSpPr>
        <p:spPr>
          <a:xfrm>
            <a:off x="9048750" y="6645275"/>
            <a:ext cx="339725" cy="63500"/>
          </a:xfrm>
          <a:prstGeom prst="rect">
            <a:avLst/>
          </a:prstGeom>
          <a:solidFill>
            <a:srgbClr val="1C0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2F5AF1-2973-264B-9064-29737DE7B2BB}"/>
              </a:ext>
            </a:extLst>
          </p:cNvPr>
          <p:cNvSpPr txBox="1"/>
          <p:nvPr/>
        </p:nvSpPr>
        <p:spPr>
          <a:xfrm>
            <a:off x="8701835" y="6588539"/>
            <a:ext cx="1033554" cy="176972"/>
          </a:xfrm>
          <a:prstGeom prst="rect">
            <a:avLst/>
          </a:prstGeom>
          <a:noFill/>
        </p:spPr>
        <p:txBody>
          <a:bodyPr wrap="square" rtlCol="0">
            <a:spAutoFit/>
          </a:bodyPr>
          <a:lstStyle/>
          <a:p>
            <a:r>
              <a:rPr lang="en-US" sz="530" dirty="0">
                <a:solidFill>
                  <a:schemeClr val="bg1"/>
                </a:solidFill>
              </a:rPr>
              <a:t>NIK MOHAMED DIN NIK MUSA</a:t>
            </a:r>
          </a:p>
        </p:txBody>
      </p:sp>
    </p:spTree>
    <p:extLst>
      <p:ext uri="{BB962C8B-B14F-4D97-AF65-F5344CB8AC3E}">
        <p14:creationId xmlns:p14="http://schemas.microsoft.com/office/powerpoint/2010/main" val="43907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D8599F73-097E-1C46-9417-AB179081F6CA}"/>
              </a:ext>
            </a:extLst>
          </p:cNvPr>
          <p:cNvSpPr>
            <a:spLocks noGrp="1"/>
          </p:cNvSpPr>
          <p:nvPr>
            <p:ph type="title"/>
          </p:nvPr>
        </p:nvSpPr>
        <p:spPr>
          <a:xfrm>
            <a:off x="643829" y="458458"/>
            <a:ext cx="7728164" cy="551415"/>
          </a:xfrm>
        </p:spPr>
        <p:txBody>
          <a:bodyPr>
            <a:normAutofit/>
          </a:bodyPr>
          <a:lstStyle/>
          <a:p>
            <a:r>
              <a:rPr lang="en-GB" dirty="0">
                <a:latin typeface="Helvetica Neue"/>
              </a:rPr>
              <a:t>Why the Mid-shore Balance?</a:t>
            </a:r>
            <a:endParaRPr lang="en-US" dirty="0"/>
          </a:p>
        </p:txBody>
      </p:sp>
      <p:sp>
        <p:nvSpPr>
          <p:cNvPr id="15" name="Round Diagonal Corner of Rectangle 14">
            <a:extLst>
              <a:ext uri="{FF2B5EF4-FFF2-40B4-BE49-F238E27FC236}">
                <a16:creationId xmlns:a16="http://schemas.microsoft.com/office/drawing/2014/main" id="{F28D65EB-E254-A44F-A8CC-49C76535D9A6}"/>
              </a:ext>
            </a:extLst>
          </p:cNvPr>
          <p:cNvSpPr/>
          <p:nvPr/>
        </p:nvSpPr>
        <p:spPr>
          <a:xfrm flipH="1">
            <a:off x="6149516" y="3540432"/>
            <a:ext cx="4872022" cy="1950195"/>
          </a:xfrm>
          <a:prstGeom prst="round2DiagRect">
            <a:avLst>
              <a:gd name="adj1" fmla="val 27487"/>
              <a:gd name="adj2" fmla="val 0"/>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4" name="Round Diagonal Corner of Rectangle 13">
            <a:extLst>
              <a:ext uri="{FF2B5EF4-FFF2-40B4-BE49-F238E27FC236}">
                <a16:creationId xmlns:a16="http://schemas.microsoft.com/office/drawing/2014/main" id="{363406B1-36DD-AD44-9523-A66DD6F3EFC5}"/>
              </a:ext>
            </a:extLst>
          </p:cNvPr>
          <p:cNvSpPr/>
          <p:nvPr/>
        </p:nvSpPr>
        <p:spPr>
          <a:xfrm>
            <a:off x="1057102" y="3552491"/>
            <a:ext cx="4872022" cy="1938136"/>
          </a:xfrm>
          <a:prstGeom prst="round2DiagRect">
            <a:avLst>
              <a:gd name="adj1" fmla="val 28462"/>
              <a:gd name="adj2" fmla="val 0"/>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0" name="Round Diagonal Corner of Rectangle 39">
            <a:extLst>
              <a:ext uri="{FF2B5EF4-FFF2-40B4-BE49-F238E27FC236}">
                <a16:creationId xmlns:a16="http://schemas.microsoft.com/office/drawing/2014/main" id="{520C54F6-1BB7-7E40-BB29-9798CB414CB7}"/>
              </a:ext>
            </a:extLst>
          </p:cNvPr>
          <p:cNvSpPr/>
          <p:nvPr/>
        </p:nvSpPr>
        <p:spPr>
          <a:xfrm>
            <a:off x="6149516" y="1398859"/>
            <a:ext cx="4872022" cy="1938136"/>
          </a:xfrm>
          <a:prstGeom prst="round2DiagRect">
            <a:avLst>
              <a:gd name="adj1" fmla="val 28462"/>
              <a:gd name="adj2" fmla="val 0"/>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5" name="Text Placeholder 34">
            <a:extLst>
              <a:ext uri="{FF2B5EF4-FFF2-40B4-BE49-F238E27FC236}">
                <a16:creationId xmlns:a16="http://schemas.microsoft.com/office/drawing/2014/main" id="{3D2D529A-E144-D448-8419-51285B7567DE}"/>
              </a:ext>
            </a:extLst>
          </p:cNvPr>
          <p:cNvSpPr>
            <a:spLocks noGrp="1"/>
          </p:cNvSpPr>
          <p:nvPr>
            <p:ph type="body" sz="quarter" idx="14"/>
          </p:nvPr>
        </p:nvSpPr>
        <p:spPr>
          <a:xfrm>
            <a:off x="6508627" y="1707322"/>
            <a:ext cx="4153800" cy="1384250"/>
          </a:xfrm>
        </p:spPr>
        <p:txBody>
          <a:bodyPr>
            <a:noAutofit/>
          </a:bodyPr>
          <a:lstStyle/>
          <a:p>
            <a:pPr>
              <a:lnSpc>
                <a:spcPct val="100000"/>
              </a:lnSpc>
            </a:pPr>
            <a:r>
              <a:rPr lang="en-US" sz="1600" b="1" dirty="0">
                <a:latin typeface="Helvetica Neue" panose="02000503000000020004"/>
              </a:rPr>
              <a:t>Conformity to international standards and regulatory requirements </a:t>
            </a:r>
            <a:r>
              <a:rPr lang="en-US" sz="1600" dirty="0">
                <a:latin typeface="Helvetica Neue" panose="02000503000000020004"/>
              </a:rPr>
              <a:t>by international standards setting bodies such as OECD, APG, FATF, have always been key to Labuan IBFC. </a:t>
            </a:r>
          </a:p>
        </p:txBody>
      </p:sp>
      <p:sp>
        <p:nvSpPr>
          <p:cNvPr id="44" name="Round Diagonal Corner of Rectangle 43">
            <a:extLst>
              <a:ext uri="{FF2B5EF4-FFF2-40B4-BE49-F238E27FC236}">
                <a16:creationId xmlns:a16="http://schemas.microsoft.com/office/drawing/2014/main" id="{5405CF9D-E1CE-D049-B3D7-52BA02A99936}"/>
              </a:ext>
            </a:extLst>
          </p:cNvPr>
          <p:cNvSpPr/>
          <p:nvPr/>
        </p:nvSpPr>
        <p:spPr>
          <a:xfrm flipH="1">
            <a:off x="1113422" y="1355314"/>
            <a:ext cx="4872022" cy="1950195"/>
          </a:xfrm>
          <a:prstGeom prst="round2DiagRect">
            <a:avLst>
              <a:gd name="adj1" fmla="val 26586"/>
              <a:gd name="adj2" fmla="val 0"/>
            </a:avLst>
          </a:prstGeom>
          <a:solidFill>
            <a:schemeClr val="bg2"/>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45" name="Text Placeholder 34">
            <a:extLst>
              <a:ext uri="{FF2B5EF4-FFF2-40B4-BE49-F238E27FC236}">
                <a16:creationId xmlns:a16="http://schemas.microsoft.com/office/drawing/2014/main" id="{B6F6223D-7501-C041-88F6-6D91E3C975B8}"/>
              </a:ext>
            </a:extLst>
          </p:cNvPr>
          <p:cNvSpPr txBox="1">
            <a:spLocks/>
          </p:cNvSpPr>
          <p:nvPr/>
        </p:nvSpPr>
        <p:spPr>
          <a:xfrm>
            <a:off x="1333814" y="1671080"/>
            <a:ext cx="4450932" cy="13186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latin typeface="Helvetica Neue" panose="02000503000000020004"/>
              </a:rPr>
              <a:t>Labuan is part of Malaysia, one of Asia’s fastest growing nations</a:t>
            </a:r>
            <a:r>
              <a:rPr lang="en-US" sz="1600" b="1" dirty="0">
                <a:latin typeface="Helvetica Neue" panose="02000503000000020004"/>
              </a:rPr>
              <a:t>. Labuan IBFC is thus part of all the protocols the country adheres to</a:t>
            </a:r>
            <a:r>
              <a:rPr lang="en-US" sz="1600" dirty="0">
                <a:latin typeface="Helvetica Neue" panose="02000503000000020004"/>
              </a:rPr>
              <a:t>, such as anti-money laundering and anti-terrorism financing regulatory requirements. </a:t>
            </a:r>
          </a:p>
          <a:p>
            <a:pPr>
              <a:lnSpc>
                <a:spcPct val="100000"/>
              </a:lnSpc>
            </a:pPr>
            <a:endParaRPr lang="en-US" dirty="0">
              <a:solidFill>
                <a:schemeClr val="bg1"/>
              </a:solidFill>
            </a:endParaRPr>
          </a:p>
        </p:txBody>
      </p:sp>
      <p:sp>
        <p:nvSpPr>
          <p:cNvPr id="47" name="Text Placeholder 34">
            <a:extLst>
              <a:ext uri="{FF2B5EF4-FFF2-40B4-BE49-F238E27FC236}">
                <a16:creationId xmlns:a16="http://schemas.microsoft.com/office/drawing/2014/main" id="{5084B9DC-8D6D-0347-B3C5-3600A64BF3DE}"/>
              </a:ext>
            </a:extLst>
          </p:cNvPr>
          <p:cNvSpPr txBox="1">
            <a:spLocks/>
          </p:cNvSpPr>
          <p:nvPr/>
        </p:nvSpPr>
        <p:spPr>
          <a:xfrm>
            <a:off x="1333814" y="3759826"/>
            <a:ext cx="4450932" cy="1590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latin typeface="Helvetica Neue" panose="02000503000000020004"/>
              </a:rPr>
              <a:t>Labuan IBFC has put in place relevant legislation to allow the </a:t>
            </a:r>
            <a:r>
              <a:rPr lang="en-US" sz="1600" b="1" dirty="0">
                <a:latin typeface="Helvetica Neue" panose="02000503000000020004"/>
              </a:rPr>
              <a:t>exchange of information </a:t>
            </a:r>
            <a:r>
              <a:rPr lang="en-US" sz="1600" dirty="0">
                <a:latin typeface="Helvetica Neue" panose="02000503000000020004"/>
              </a:rPr>
              <a:t>with the tax authorities of Malaysia’s double tax treaty partners as well as the tax information exchange agreements signed by Malaysia. </a:t>
            </a:r>
          </a:p>
        </p:txBody>
      </p:sp>
      <p:sp>
        <p:nvSpPr>
          <p:cNvPr id="13" name="Text Placeholder 34">
            <a:extLst>
              <a:ext uri="{FF2B5EF4-FFF2-40B4-BE49-F238E27FC236}">
                <a16:creationId xmlns:a16="http://schemas.microsoft.com/office/drawing/2014/main" id="{7EAC969C-A736-4551-855D-6E307DF52B4C}"/>
              </a:ext>
            </a:extLst>
          </p:cNvPr>
          <p:cNvSpPr txBox="1">
            <a:spLocks/>
          </p:cNvSpPr>
          <p:nvPr/>
        </p:nvSpPr>
        <p:spPr>
          <a:xfrm>
            <a:off x="6396405" y="3932452"/>
            <a:ext cx="4138245" cy="8776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Helvetica Neue" panose="02000503000000020004"/>
              </a:rPr>
              <a:t>The range of unique and bespoke structures are </a:t>
            </a:r>
            <a:r>
              <a:rPr lang="en-US" sz="1600" b="1" dirty="0">
                <a:latin typeface="Helvetica Neue" panose="02000503000000020004"/>
              </a:rPr>
              <a:t>cost-efficient, tax and currency neutral. </a:t>
            </a:r>
          </a:p>
        </p:txBody>
      </p:sp>
    </p:spTree>
    <p:extLst>
      <p:ext uri="{BB962C8B-B14F-4D97-AF65-F5344CB8AC3E}">
        <p14:creationId xmlns:p14="http://schemas.microsoft.com/office/powerpoint/2010/main" val="266423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EF1D96A-207C-E845-A01A-EC7DE398740E}"/>
              </a:ext>
            </a:extLst>
          </p:cNvPr>
          <p:cNvPicPr>
            <a:picLocks noChangeAspect="1"/>
          </p:cNvPicPr>
          <p:nvPr/>
        </p:nvPicPr>
        <p:blipFill>
          <a:blip r:embed="rId2"/>
          <a:stretch>
            <a:fillRect/>
          </a:stretch>
        </p:blipFill>
        <p:spPr>
          <a:xfrm>
            <a:off x="4946415" y="1258854"/>
            <a:ext cx="2682924" cy="2358106"/>
          </a:xfrm>
          <a:prstGeom prst="rect">
            <a:avLst/>
          </a:prstGeom>
        </p:spPr>
      </p:pic>
      <p:sp>
        <p:nvSpPr>
          <p:cNvPr id="5" name="Title 4">
            <a:extLst>
              <a:ext uri="{FF2B5EF4-FFF2-40B4-BE49-F238E27FC236}">
                <a16:creationId xmlns:a16="http://schemas.microsoft.com/office/drawing/2014/main" id="{07B2D05B-6FA4-B046-B5D8-F85C5F023106}"/>
              </a:ext>
            </a:extLst>
          </p:cNvPr>
          <p:cNvSpPr>
            <a:spLocks noGrp="1"/>
          </p:cNvSpPr>
          <p:nvPr>
            <p:ph type="title"/>
          </p:nvPr>
        </p:nvSpPr>
        <p:spPr>
          <a:xfrm>
            <a:off x="732970" y="717135"/>
            <a:ext cx="7987874" cy="573644"/>
          </a:xfrm>
        </p:spPr>
        <p:txBody>
          <a:bodyPr>
            <a:noAutofit/>
          </a:bodyPr>
          <a:lstStyle/>
          <a:p>
            <a:r>
              <a:rPr lang="en-US" dirty="0"/>
              <a:t>A Comprehensive Suite of Legislation</a:t>
            </a:r>
            <a:br>
              <a:rPr lang="en-US" dirty="0"/>
            </a:br>
            <a:endParaRPr lang="en-US" sz="2000" b="0" dirty="0"/>
          </a:p>
        </p:txBody>
      </p:sp>
      <p:grpSp>
        <p:nvGrpSpPr>
          <p:cNvPr id="2" name="Group 1">
            <a:extLst>
              <a:ext uri="{FF2B5EF4-FFF2-40B4-BE49-F238E27FC236}">
                <a16:creationId xmlns:a16="http://schemas.microsoft.com/office/drawing/2014/main" id="{D1FA4C11-3BCA-4BBF-BFAF-C2CBE6D4DFE5}"/>
              </a:ext>
            </a:extLst>
          </p:cNvPr>
          <p:cNvGrpSpPr/>
          <p:nvPr/>
        </p:nvGrpSpPr>
        <p:grpSpPr>
          <a:xfrm>
            <a:off x="1053812" y="2994015"/>
            <a:ext cx="10791478" cy="3711585"/>
            <a:chOff x="2163774" y="3651834"/>
            <a:chExt cx="8924640" cy="3374197"/>
          </a:xfrm>
        </p:grpSpPr>
        <p:sp>
          <p:nvSpPr>
            <p:cNvPr id="34" name="object 10">
              <a:extLst>
                <a:ext uri="{FF2B5EF4-FFF2-40B4-BE49-F238E27FC236}">
                  <a16:creationId xmlns:a16="http://schemas.microsoft.com/office/drawing/2014/main" id="{14AE7430-9E82-498E-B05F-FDA8242168D4}"/>
                </a:ext>
              </a:extLst>
            </p:cNvPr>
            <p:cNvSpPr txBox="1"/>
            <p:nvPr/>
          </p:nvSpPr>
          <p:spPr>
            <a:xfrm>
              <a:off x="2163774" y="3651834"/>
              <a:ext cx="2604430" cy="3371754"/>
            </a:xfrm>
            <a:prstGeom prst="rect">
              <a:avLst/>
            </a:prstGeom>
          </p:spPr>
          <p:txBody>
            <a:bodyPr vert="horz" wrap="square" lIns="0" tIns="141605" rIns="0" bIns="0" rtlCol="0">
              <a:spAutoFit/>
            </a:bodyPr>
            <a:lstStyle/>
            <a:p>
              <a:pPr marL="285115" indent="-273050">
                <a:lnSpc>
                  <a:spcPct val="100000"/>
                </a:lnSpc>
                <a:spcAft>
                  <a:spcPts val="600"/>
                </a:spcAft>
                <a:buAutoNum type="romanLcPeriod"/>
                <a:tabLst>
                  <a:tab pos="285115" algn="l"/>
                  <a:tab pos="285750" algn="l"/>
                </a:tabLst>
              </a:pPr>
              <a:r>
                <a:rPr sz="1400" spc="-5" dirty="0">
                  <a:solidFill>
                    <a:srgbClr val="58595B"/>
                  </a:solidFill>
                  <a:latin typeface="Helvetica Neue" panose="02000503000000020004"/>
                  <a:cs typeface="Arial"/>
                </a:rPr>
                <a:t>Labuan</a:t>
              </a:r>
              <a:r>
                <a:rPr sz="1400" spc="1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Financial</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Services</a:t>
              </a:r>
              <a:endParaRPr sz="1400" dirty="0">
                <a:solidFill>
                  <a:srgbClr val="58595B"/>
                </a:solidFill>
                <a:latin typeface="Helvetica Neue" panose="02000503000000020004"/>
                <a:cs typeface="Arial"/>
              </a:endParaRPr>
            </a:p>
            <a:p>
              <a:pPr marL="285115">
                <a:lnSpc>
                  <a:spcPct val="100000"/>
                </a:lnSpc>
                <a:spcAft>
                  <a:spcPts val="600"/>
                </a:spcAft>
              </a:pPr>
              <a:r>
                <a:rPr sz="1400" spc="-5" dirty="0">
                  <a:solidFill>
                    <a:srgbClr val="58595B"/>
                  </a:solidFill>
                  <a:latin typeface="Helvetica Neue" panose="02000503000000020004"/>
                  <a:cs typeface="Arial"/>
                </a:rPr>
                <a:t>Authority</a:t>
              </a:r>
              <a:r>
                <a:rPr sz="1400" spc="-6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Act 1996</a:t>
              </a:r>
              <a:endParaRPr sz="1400" dirty="0">
                <a:solidFill>
                  <a:srgbClr val="58595B"/>
                </a:solidFill>
                <a:latin typeface="Helvetica Neue" panose="02000503000000020004"/>
                <a:cs typeface="Arial"/>
              </a:endParaRPr>
            </a:p>
            <a:p>
              <a:pPr marL="285115" indent="-273050">
                <a:lnSpc>
                  <a:spcPct val="100000"/>
                </a:lnSpc>
                <a:spcAft>
                  <a:spcPts val="600"/>
                </a:spcAft>
                <a:buAutoNum type="romanLcPeriod" startAt="2"/>
                <a:tabLst>
                  <a:tab pos="285115" algn="l"/>
                  <a:tab pos="285750" algn="l"/>
                </a:tabLst>
              </a:pPr>
              <a:r>
                <a:rPr sz="1400" spc="-5" dirty="0">
                  <a:solidFill>
                    <a:srgbClr val="58595B"/>
                  </a:solidFill>
                  <a:latin typeface="Helvetica Neue" panose="02000503000000020004"/>
                  <a:cs typeface="Arial"/>
                </a:rPr>
                <a:t>Labuan</a:t>
              </a:r>
              <a:r>
                <a:rPr sz="1400" spc="1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Companies</a:t>
              </a:r>
              <a:r>
                <a:rPr sz="1400" spc="-5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Act</a:t>
              </a:r>
              <a:r>
                <a:rPr sz="1400" spc="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1990</a:t>
              </a:r>
              <a:endParaRPr sz="1400" dirty="0">
                <a:solidFill>
                  <a:srgbClr val="58595B"/>
                </a:solidFill>
                <a:latin typeface="Helvetica Neue" panose="02000503000000020004"/>
                <a:cs typeface="Arial"/>
              </a:endParaRPr>
            </a:p>
            <a:p>
              <a:pPr marL="285115" marR="5715" indent="-273050">
                <a:lnSpc>
                  <a:spcPct val="100000"/>
                </a:lnSpc>
                <a:spcAft>
                  <a:spcPts val="600"/>
                </a:spcAft>
                <a:buAutoNum type="romanLcPeriod" startAt="2"/>
                <a:tabLst>
                  <a:tab pos="285750" algn="l"/>
                </a:tabLst>
              </a:pPr>
              <a:r>
                <a:rPr sz="1400" spc="-5" dirty="0">
                  <a:solidFill>
                    <a:srgbClr val="58595B"/>
                  </a:solidFill>
                  <a:latin typeface="Helvetica Neue" panose="02000503000000020004"/>
                  <a:cs typeface="Arial"/>
                </a:rPr>
                <a:t>Labuan</a:t>
              </a:r>
              <a:r>
                <a:rPr sz="1400" spc="2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Financial</a:t>
              </a:r>
              <a:r>
                <a:rPr sz="1400" spc="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Services</a:t>
              </a:r>
              <a:r>
                <a:rPr sz="1400" spc="1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and </a:t>
              </a:r>
              <a:r>
                <a:rPr sz="1400" spc="-33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Securities</a:t>
              </a:r>
              <a:r>
                <a:rPr sz="1400" spc="-5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Act</a:t>
              </a:r>
              <a:r>
                <a:rPr sz="1400" spc="1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2010</a:t>
              </a:r>
              <a:endParaRPr sz="1400" dirty="0">
                <a:solidFill>
                  <a:srgbClr val="58595B"/>
                </a:solidFill>
                <a:latin typeface="Helvetica Neue" panose="02000503000000020004"/>
                <a:cs typeface="Arial"/>
              </a:endParaRPr>
            </a:p>
            <a:p>
              <a:pPr marL="285115" marR="254635" indent="-273050">
                <a:lnSpc>
                  <a:spcPct val="100000"/>
                </a:lnSpc>
                <a:spcAft>
                  <a:spcPts val="600"/>
                </a:spcAft>
                <a:buAutoNum type="romanLcPeriod" startAt="2"/>
                <a:tabLst>
                  <a:tab pos="285750" algn="l"/>
                </a:tabLst>
              </a:pPr>
              <a:r>
                <a:rPr sz="1400" spc="-5" dirty="0">
                  <a:solidFill>
                    <a:srgbClr val="58595B"/>
                  </a:solidFill>
                  <a:latin typeface="Helvetica Neue" panose="02000503000000020004"/>
                  <a:cs typeface="Arial"/>
                </a:rPr>
                <a:t>Labuan</a:t>
              </a:r>
              <a:r>
                <a:rPr sz="1400" spc="2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Islamic Financial </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Services</a:t>
              </a:r>
              <a:r>
                <a:rPr sz="1400" spc="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and</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Securities</a:t>
              </a:r>
              <a:r>
                <a:rPr sz="1400" spc="-5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Act </a:t>
              </a:r>
              <a:r>
                <a:rPr sz="1400" spc="-33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2010</a:t>
              </a:r>
              <a:endParaRPr sz="1400" dirty="0">
                <a:solidFill>
                  <a:srgbClr val="58595B"/>
                </a:solidFill>
                <a:latin typeface="Helvetica Neue" panose="02000503000000020004"/>
                <a:cs typeface="Arial"/>
              </a:endParaRPr>
            </a:p>
            <a:p>
              <a:pPr marL="285115" indent="-273050">
                <a:lnSpc>
                  <a:spcPct val="100000"/>
                </a:lnSpc>
                <a:spcAft>
                  <a:spcPts val="600"/>
                </a:spcAft>
                <a:buAutoNum type="romanLcPeriod" startAt="2"/>
                <a:tabLst>
                  <a:tab pos="285115" algn="l"/>
                  <a:tab pos="285750" algn="l"/>
                </a:tabLst>
              </a:pPr>
              <a:r>
                <a:rPr sz="1400" spc="-5" dirty="0">
                  <a:solidFill>
                    <a:srgbClr val="58595B"/>
                  </a:solidFill>
                  <a:latin typeface="Helvetica Neue" panose="02000503000000020004"/>
                  <a:cs typeface="Arial"/>
                </a:rPr>
                <a:t>Labuan</a:t>
              </a:r>
              <a:r>
                <a:rPr sz="1400" dirty="0">
                  <a:solidFill>
                    <a:srgbClr val="58595B"/>
                  </a:solidFill>
                  <a:latin typeface="Helvetica Neue" panose="02000503000000020004"/>
                  <a:cs typeface="Arial"/>
                </a:rPr>
                <a:t> </a:t>
              </a:r>
              <a:r>
                <a:rPr sz="1400" spc="-50" dirty="0">
                  <a:solidFill>
                    <a:srgbClr val="58595B"/>
                  </a:solidFill>
                  <a:latin typeface="Helvetica Neue" panose="02000503000000020004"/>
                  <a:cs typeface="Arial"/>
                </a:rPr>
                <a:t>T</a:t>
              </a:r>
              <a:r>
                <a:rPr sz="1400" spc="-5" dirty="0">
                  <a:solidFill>
                    <a:srgbClr val="58595B"/>
                  </a:solidFill>
                  <a:latin typeface="Helvetica Neue" panose="02000503000000020004"/>
                  <a:cs typeface="Arial"/>
                </a:rPr>
                <a:t>rusts</a:t>
              </a:r>
              <a:r>
                <a:rPr sz="1400" spc="-70" dirty="0">
                  <a:solidFill>
                    <a:srgbClr val="58595B"/>
                  </a:solidFill>
                  <a:latin typeface="Helvetica Neue" panose="02000503000000020004"/>
                  <a:cs typeface="Arial"/>
                </a:rPr>
                <a:t> </a:t>
              </a:r>
              <a:r>
                <a:rPr sz="1400" spc="-10" dirty="0">
                  <a:solidFill>
                    <a:srgbClr val="58595B"/>
                  </a:solidFill>
                  <a:latin typeface="Helvetica Neue" panose="02000503000000020004"/>
                  <a:cs typeface="Arial"/>
                </a:rPr>
                <a:t>A</a:t>
              </a:r>
              <a:r>
                <a:rPr sz="1400" spc="-5" dirty="0">
                  <a:solidFill>
                    <a:srgbClr val="58595B"/>
                  </a:solidFill>
                  <a:latin typeface="Helvetica Neue" panose="02000503000000020004"/>
                  <a:cs typeface="Arial"/>
                </a:rPr>
                <a:t>ct</a:t>
              </a:r>
              <a:r>
                <a:rPr sz="1400" spc="2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1996</a:t>
              </a:r>
              <a:endParaRPr sz="1400" dirty="0">
                <a:solidFill>
                  <a:srgbClr val="58595B"/>
                </a:solidFill>
                <a:latin typeface="Helvetica Neue" panose="02000503000000020004"/>
                <a:cs typeface="Arial"/>
              </a:endParaRPr>
            </a:p>
            <a:p>
              <a:pPr marL="285115" marR="5080" indent="-273050">
                <a:lnSpc>
                  <a:spcPct val="100000"/>
                </a:lnSpc>
                <a:spcAft>
                  <a:spcPts val="600"/>
                </a:spcAft>
                <a:buAutoNum type="romanLcPeriod" startAt="2"/>
                <a:tabLst>
                  <a:tab pos="285750" algn="l"/>
                </a:tabLst>
              </a:pPr>
              <a:r>
                <a:rPr sz="1400" spc="-5" dirty="0">
                  <a:solidFill>
                    <a:srgbClr val="58595B"/>
                  </a:solidFill>
                  <a:latin typeface="Helvetica Neue" panose="02000503000000020004"/>
                  <a:cs typeface="Arial"/>
                </a:rPr>
                <a:t>Labuan</a:t>
              </a:r>
              <a:r>
                <a:rPr sz="1400" spc="2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Limited</a:t>
              </a:r>
              <a:r>
                <a:rPr sz="1400" spc="1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Partnerships</a:t>
              </a:r>
              <a:r>
                <a:rPr sz="1400" spc="1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&amp; </a:t>
              </a:r>
              <a:r>
                <a:rPr sz="1400" spc="-33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Limited</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Liability</a:t>
              </a:r>
              <a:r>
                <a:rPr sz="1400" spc="33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Partnership </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Act</a:t>
              </a:r>
              <a:r>
                <a:rPr sz="1400" spc="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2010</a:t>
              </a:r>
              <a:endParaRPr lang="en-US" sz="1400" spc="-5" dirty="0">
                <a:solidFill>
                  <a:srgbClr val="58595B"/>
                </a:solidFill>
                <a:latin typeface="Helvetica Neue" panose="02000503000000020004"/>
                <a:cs typeface="Arial"/>
              </a:endParaRPr>
            </a:p>
            <a:p>
              <a:pPr marL="285115" marR="5080" indent="-273050">
                <a:lnSpc>
                  <a:spcPct val="100000"/>
                </a:lnSpc>
                <a:spcAft>
                  <a:spcPts val="600"/>
                </a:spcAft>
                <a:buAutoNum type="romanLcPeriod" startAt="2"/>
                <a:tabLst>
                  <a:tab pos="285750" algn="l"/>
                </a:tabLst>
              </a:pPr>
              <a:r>
                <a:rPr lang="en-US" sz="1400" spc="-5" dirty="0">
                  <a:solidFill>
                    <a:srgbClr val="58595B"/>
                  </a:solidFill>
                  <a:latin typeface="Helvetica Neue" panose="02000503000000020004"/>
                  <a:cs typeface="Arial"/>
                </a:rPr>
                <a:t>Labuan</a:t>
              </a:r>
              <a:r>
                <a:rPr lang="en-US" sz="1400" spc="2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Foundations</a:t>
              </a:r>
              <a:r>
                <a:rPr lang="en-US" sz="1400" spc="-4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Act</a:t>
              </a:r>
              <a:r>
                <a:rPr lang="en-US" sz="1400" spc="1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2010</a:t>
              </a:r>
              <a:endParaRPr sz="1400" dirty="0">
                <a:solidFill>
                  <a:srgbClr val="58595B"/>
                </a:solidFill>
                <a:latin typeface="Helvetica Neue" panose="02000503000000020004"/>
                <a:cs typeface="Arial"/>
              </a:endParaRPr>
            </a:p>
          </p:txBody>
        </p:sp>
        <p:sp>
          <p:nvSpPr>
            <p:cNvPr id="46" name="object 19">
              <a:extLst>
                <a:ext uri="{FF2B5EF4-FFF2-40B4-BE49-F238E27FC236}">
                  <a16:creationId xmlns:a16="http://schemas.microsoft.com/office/drawing/2014/main" id="{CC063FD4-3017-4B43-8CF1-9472965D184C}"/>
                </a:ext>
              </a:extLst>
            </p:cNvPr>
            <p:cNvSpPr txBox="1"/>
            <p:nvPr/>
          </p:nvSpPr>
          <p:spPr>
            <a:xfrm>
              <a:off x="5320810" y="5742845"/>
              <a:ext cx="2551860" cy="1283186"/>
            </a:xfrm>
            <a:prstGeom prst="rect">
              <a:avLst/>
            </a:prstGeom>
          </p:spPr>
          <p:txBody>
            <a:bodyPr vert="horz" wrap="square" lIns="0" tIns="12065" rIns="0" bIns="0" rtlCol="0">
              <a:spAutoFit/>
            </a:bodyPr>
            <a:lstStyle/>
            <a:p>
              <a:pPr marL="285750" marR="5080" indent="-273685">
                <a:lnSpc>
                  <a:spcPct val="100000"/>
                </a:lnSpc>
                <a:spcBef>
                  <a:spcPts val="95"/>
                </a:spcBef>
                <a:buAutoNum type="romanLcPeriod"/>
                <a:tabLst>
                  <a:tab pos="285750" algn="l"/>
                  <a:tab pos="286385" algn="l"/>
                </a:tabLst>
              </a:pPr>
              <a:r>
                <a:rPr sz="1400" spc="-5" dirty="0">
                  <a:solidFill>
                    <a:srgbClr val="58595B"/>
                  </a:solidFill>
                  <a:latin typeface="Helvetica Neue" panose="02000503000000020004"/>
                  <a:cs typeface="Arial"/>
                </a:rPr>
                <a:t>Labuan</a:t>
              </a:r>
              <a:r>
                <a:rPr sz="1400" spc="25" dirty="0">
                  <a:solidFill>
                    <a:srgbClr val="58595B"/>
                  </a:solidFill>
                  <a:latin typeface="Helvetica Neue" panose="02000503000000020004"/>
                  <a:cs typeface="Arial"/>
                </a:rPr>
                <a:t> </a:t>
              </a:r>
              <a:r>
                <a:rPr sz="1400" spc="-10" dirty="0">
                  <a:solidFill>
                    <a:srgbClr val="58595B"/>
                  </a:solidFill>
                  <a:latin typeface="Helvetica Neue" panose="02000503000000020004"/>
                  <a:cs typeface="Arial"/>
                </a:rPr>
                <a:t>B</a:t>
              </a:r>
              <a:r>
                <a:rPr sz="1400" spc="-5" dirty="0">
                  <a:solidFill>
                    <a:srgbClr val="58595B"/>
                  </a:solidFill>
                  <a:latin typeface="Helvetica Neue" panose="02000503000000020004"/>
                  <a:cs typeface="Arial"/>
                </a:rPr>
                <a:t>usiness</a:t>
              </a:r>
              <a:r>
                <a:rPr sz="1400" spc="-40" dirty="0">
                  <a:solidFill>
                    <a:srgbClr val="58595B"/>
                  </a:solidFill>
                  <a:latin typeface="Helvetica Neue" panose="02000503000000020004"/>
                  <a:cs typeface="Arial"/>
                </a:rPr>
                <a:t> </a:t>
              </a:r>
              <a:r>
                <a:rPr sz="1400" spc="-10" dirty="0">
                  <a:solidFill>
                    <a:srgbClr val="58595B"/>
                  </a:solidFill>
                  <a:latin typeface="Helvetica Neue" panose="02000503000000020004"/>
                  <a:cs typeface="Arial"/>
                </a:rPr>
                <a:t>A</a:t>
              </a:r>
              <a:r>
                <a:rPr sz="1400" spc="-5" dirty="0">
                  <a:solidFill>
                    <a:srgbClr val="58595B"/>
                  </a:solidFill>
                  <a:latin typeface="Helvetica Neue" panose="02000503000000020004"/>
                  <a:cs typeface="Arial"/>
                </a:rPr>
                <a:t>cti</a:t>
              </a:r>
              <a:r>
                <a:rPr sz="1400" spc="-20" dirty="0">
                  <a:solidFill>
                    <a:srgbClr val="58595B"/>
                  </a:solidFill>
                  <a:latin typeface="Helvetica Neue" panose="02000503000000020004"/>
                  <a:cs typeface="Arial"/>
                </a:rPr>
                <a:t>v</a:t>
              </a:r>
              <a:r>
                <a:rPr sz="1400" spc="-5" dirty="0">
                  <a:solidFill>
                    <a:srgbClr val="58595B"/>
                  </a:solidFill>
                  <a:latin typeface="Helvetica Neue" panose="02000503000000020004"/>
                  <a:cs typeface="Arial"/>
                </a:rPr>
                <a:t>ity </a:t>
              </a:r>
              <a:r>
                <a:rPr sz="1400" spc="-145" dirty="0">
                  <a:solidFill>
                    <a:srgbClr val="58595B"/>
                  </a:solidFill>
                  <a:latin typeface="Helvetica Neue" panose="02000503000000020004"/>
                  <a:cs typeface="Arial"/>
                </a:rPr>
                <a:t>T</a:t>
              </a:r>
              <a:r>
                <a:rPr sz="1400" spc="-5" dirty="0">
                  <a:solidFill>
                    <a:srgbClr val="58595B"/>
                  </a:solidFill>
                  <a:latin typeface="Helvetica Neue" panose="02000503000000020004"/>
                  <a:cs typeface="Arial"/>
                </a:rPr>
                <a:t>ax</a:t>
              </a:r>
              <a:r>
                <a:rPr sz="1400" spc="-60" dirty="0">
                  <a:solidFill>
                    <a:srgbClr val="58595B"/>
                  </a:solidFill>
                  <a:latin typeface="Helvetica Neue" panose="02000503000000020004"/>
                  <a:cs typeface="Arial"/>
                </a:rPr>
                <a:t> </a:t>
              </a:r>
              <a:r>
                <a:rPr sz="1400" spc="-10" dirty="0">
                  <a:solidFill>
                    <a:srgbClr val="58595B"/>
                  </a:solidFill>
                  <a:latin typeface="Helvetica Neue" panose="02000503000000020004"/>
                  <a:cs typeface="Arial"/>
                </a:rPr>
                <a:t>A</a:t>
              </a:r>
              <a:r>
                <a:rPr sz="1400" spc="-5" dirty="0">
                  <a:solidFill>
                    <a:srgbClr val="58595B"/>
                  </a:solidFill>
                  <a:latin typeface="Helvetica Neue" panose="02000503000000020004"/>
                  <a:cs typeface="Arial"/>
                </a:rPr>
                <a:t>ct  1990</a:t>
              </a:r>
              <a:r>
                <a:rPr sz="1400" spc="5" dirty="0">
                  <a:solidFill>
                    <a:srgbClr val="58595B"/>
                  </a:solidFill>
                  <a:latin typeface="Helvetica Neue" panose="02000503000000020004"/>
                  <a:cs typeface="Arial"/>
                </a:rPr>
                <a:t> </a:t>
              </a:r>
              <a:r>
                <a:rPr sz="1400" spc="-35" dirty="0">
                  <a:solidFill>
                    <a:srgbClr val="58595B"/>
                  </a:solidFill>
                  <a:latin typeface="Helvetica Neue" panose="02000503000000020004"/>
                  <a:cs typeface="Arial"/>
                </a:rPr>
                <a:t>(LBATA)</a:t>
              </a:r>
              <a:endParaRPr sz="1400" dirty="0">
                <a:solidFill>
                  <a:srgbClr val="58595B"/>
                </a:solidFill>
                <a:latin typeface="Helvetica Neue" panose="02000503000000020004"/>
                <a:cs typeface="Arial"/>
              </a:endParaRPr>
            </a:p>
            <a:p>
              <a:pPr marL="285750" marR="38735" indent="-273685">
                <a:lnSpc>
                  <a:spcPct val="100000"/>
                </a:lnSpc>
                <a:spcBef>
                  <a:spcPts val="600"/>
                </a:spcBef>
                <a:buAutoNum type="romanLcPeriod"/>
                <a:tabLst>
                  <a:tab pos="285750" algn="l"/>
                  <a:tab pos="286385" algn="l"/>
                </a:tabLst>
              </a:pPr>
              <a:r>
                <a:rPr sz="1400" spc="-5" dirty="0">
                  <a:solidFill>
                    <a:srgbClr val="58595B"/>
                  </a:solidFill>
                  <a:latin typeface="Helvetica Neue" panose="02000503000000020004"/>
                  <a:cs typeface="Arial"/>
                </a:rPr>
                <a:t>Income</a:t>
              </a:r>
              <a:r>
                <a:rPr sz="1400" spc="-10" dirty="0">
                  <a:solidFill>
                    <a:srgbClr val="58595B"/>
                  </a:solidFill>
                  <a:latin typeface="Helvetica Neue" panose="02000503000000020004"/>
                  <a:cs typeface="Arial"/>
                </a:rPr>
                <a:t> </a:t>
              </a:r>
              <a:r>
                <a:rPr sz="1400" spc="-145" dirty="0">
                  <a:solidFill>
                    <a:srgbClr val="58595B"/>
                  </a:solidFill>
                  <a:latin typeface="Helvetica Neue" panose="02000503000000020004"/>
                  <a:cs typeface="Arial"/>
                </a:rPr>
                <a:t>T</a:t>
              </a:r>
              <a:r>
                <a:rPr sz="1400" spc="-5" dirty="0">
                  <a:solidFill>
                    <a:srgbClr val="58595B"/>
                  </a:solidFill>
                  <a:latin typeface="Helvetica Neue" panose="02000503000000020004"/>
                  <a:cs typeface="Arial"/>
                </a:rPr>
                <a:t>ax</a:t>
              </a:r>
              <a:r>
                <a:rPr sz="1400" spc="-60" dirty="0">
                  <a:solidFill>
                    <a:srgbClr val="58595B"/>
                  </a:solidFill>
                  <a:latin typeface="Helvetica Neue" panose="02000503000000020004"/>
                  <a:cs typeface="Arial"/>
                </a:rPr>
                <a:t> </a:t>
              </a:r>
              <a:r>
                <a:rPr sz="1400" spc="-10" dirty="0">
                  <a:solidFill>
                    <a:srgbClr val="58595B"/>
                  </a:solidFill>
                  <a:latin typeface="Helvetica Neue" panose="02000503000000020004"/>
                  <a:cs typeface="Arial"/>
                </a:rPr>
                <a:t>A</a:t>
              </a:r>
              <a:r>
                <a:rPr sz="1400" spc="-5" dirty="0">
                  <a:solidFill>
                    <a:srgbClr val="58595B"/>
                  </a:solidFill>
                  <a:latin typeface="Helvetica Neue" panose="02000503000000020004"/>
                  <a:cs typeface="Arial"/>
                </a:rPr>
                <a:t>ct</a:t>
              </a:r>
              <a:r>
                <a:rPr sz="1400" spc="1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1967</a:t>
              </a:r>
              <a:r>
                <a:rPr sz="1400" spc="35"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including  relevant</a:t>
              </a:r>
              <a:r>
                <a:rPr sz="1400" spc="5" dirty="0">
                  <a:solidFill>
                    <a:srgbClr val="58595B"/>
                  </a:solidFill>
                  <a:latin typeface="Helvetica Neue" panose="02000503000000020004"/>
                  <a:cs typeface="Arial"/>
                </a:rPr>
                <a:t> </a:t>
              </a:r>
              <a:r>
                <a:rPr sz="1400" spc="-10" dirty="0">
                  <a:solidFill>
                    <a:srgbClr val="58595B"/>
                  </a:solidFill>
                  <a:latin typeface="Helvetica Neue" panose="02000503000000020004"/>
                  <a:cs typeface="Arial"/>
                </a:rPr>
                <a:t>gazette</a:t>
              </a:r>
              <a:r>
                <a:rPr sz="1400" spc="6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orders</a:t>
              </a:r>
              <a:endParaRPr lang="en-US" sz="1400" dirty="0">
                <a:solidFill>
                  <a:srgbClr val="58595B"/>
                </a:solidFill>
                <a:latin typeface="Helvetica Neue" panose="02000503000000020004"/>
                <a:cs typeface="Arial"/>
              </a:endParaRPr>
            </a:p>
            <a:p>
              <a:pPr marL="285750" marR="38735" indent="-273685">
                <a:lnSpc>
                  <a:spcPct val="100000"/>
                </a:lnSpc>
                <a:spcBef>
                  <a:spcPts val="600"/>
                </a:spcBef>
                <a:buAutoNum type="romanLcPeriod"/>
                <a:tabLst>
                  <a:tab pos="285750" algn="l"/>
                  <a:tab pos="286385" algn="l"/>
                </a:tabLst>
              </a:pPr>
              <a:r>
                <a:rPr sz="1400" spc="-5" dirty="0">
                  <a:solidFill>
                    <a:srgbClr val="58595B"/>
                  </a:solidFill>
                  <a:latin typeface="Helvetica Neue" panose="02000503000000020004"/>
                  <a:cs typeface="Arial"/>
                </a:rPr>
                <a:t>Stamp</a:t>
              </a:r>
              <a:r>
                <a:rPr sz="1400" spc="-8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Act</a:t>
              </a:r>
              <a:r>
                <a:rPr sz="1400" dirty="0">
                  <a:solidFill>
                    <a:srgbClr val="58595B"/>
                  </a:solidFill>
                  <a:latin typeface="Helvetica Neue" panose="02000503000000020004"/>
                  <a:cs typeface="Arial"/>
                </a:rPr>
                <a:t> </a:t>
              </a:r>
              <a:r>
                <a:rPr sz="1400" spc="-5" dirty="0">
                  <a:solidFill>
                    <a:srgbClr val="58595B"/>
                  </a:solidFill>
                  <a:latin typeface="Helvetica Neue" panose="02000503000000020004"/>
                  <a:cs typeface="Arial"/>
                </a:rPr>
                <a:t>1949</a:t>
              </a:r>
              <a:endParaRPr sz="1400" dirty="0">
                <a:solidFill>
                  <a:srgbClr val="58595B"/>
                </a:solidFill>
                <a:latin typeface="Helvetica Neue" panose="02000503000000020004"/>
                <a:cs typeface="Arial"/>
              </a:endParaRPr>
            </a:p>
          </p:txBody>
        </p:sp>
        <p:sp>
          <p:nvSpPr>
            <p:cNvPr id="47" name="object 20">
              <a:extLst>
                <a:ext uri="{FF2B5EF4-FFF2-40B4-BE49-F238E27FC236}">
                  <a16:creationId xmlns:a16="http://schemas.microsoft.com/office/drawing/2014/main" id="{20550862-744C-4FF1-8347-57D137BB0A80}"/>
                </a:ext>
              </a:extLst>
            </p:cNvPr>
            <p:cNvSpPr txBox="1"/>
            <p:nvPr/>
          </p:nvSpPr>
          <p:spPr>
            <a:xfrm>
              <a:off x="7808662" y="4005223"/>
              <a:ext cx="3279752" cy="2567033"/>
            </a:xfrm>
            <a:prstGeom prst="rect">
              <a:avLst/>
            </a:prstGeom>
          </p:spPr>
          <p:txBody>
            <a:bodyPr vert="horz" wrap="square" lIns="0" tIns="24765" rIns="0" bIns="0" rtlCol="0">
              <a:spAutoFit/>
            </a:bodyPr>
            <a:lstStyle/>
            <a:p>
              <a:pPr marL="538163" marR="5080" indent="-254000">
                <a:spcAft>
                  <a:spcPts val="600"/>
                </a:spcAft>
                <a:buFont typeface="+mj-lt"/>
                <a:buAutoNum type="romanLcPeriod"/>
              </a:pPr>
              <a:r>
                <a:rPr sz="1400" dirty="0">
                  <a:solidFill>
                    <a:srgbClr val="58595B"/>
                  </a:solidFill>
                  <a:latin typeface="Helvetica Neue" panose="02000503000000020004"/>
                  <a:cs typeface="Arial"/>
                </a:rPr>
                <a:t>Anti-Money</a:t>
              </a:r>
              <a:r>
                <a:rPr lang="en-US" sz="1400" dirty="0">
                  <a:solidFill>
                    <a:srgbClr val="58595B"/>
                  </a:solidFill>
                  <a:latin typeface="Helvetica Neue" panose="02000503000000020004"/>
                  <a:cs typeface="Arial"/>
                </a:rPr>
                <a:t> </a:t>
              </a:r>
              <a:r>
                <a:rPr sz="1400" dirty="0">
                  <a:solidFill>
                    <a:srgbClr val="58595B"/>
                  </a:solidFill>
                  <a:latin typeface="Helvetica Neue" panose="02000503000000020004"/>
                  <a:cs typeface="Arial"/>
                </a:rPr>
                <a:t>Laundering</a:t>
              </a:r>
              <a:r>
                <a:rPr lang="en-US" sz="1400" dirty="0">
                  <a:solidFill>
                    <a:srgbClr val="58595B"/>
                  </a:solidFill>
                  <a:latin typeface="Helvetica Neue" panose="02000503000000020004"/>
                  <a:cs typeface="Arial"/>
                </a:rPr>
                <a:t> </a:t>
              </a:r>
              <a:r>
                <a:rPr sz="1400" dirty="0">
                  <a:solidFill>
                    <a:srgbClr val="58595B"/>
                  </a:solidFill>
                  <a:latin typeface="Helvetica Neue" panose="02000503000000020004"/>
                  <a:cs typeface="Arial"/>
                </a:rPr>
                <a:t>and</a:t>
              </a:r>
              <a:r>
                <a:rPr lang="en-US" sz="1400" dirty="0">
                  <a:solidFill>
                    <a:srgbClr val="58595B"/>
                  </a:solidFill>
                  <a:latin typeface="Helvetica Neue" panose="02000503000000020004"/>
                  <a:cs typeface="Arial"/>
                </a:rPr>
                <a:t> A</a:t>
              </a:r>
              <a:r>
                <a:rPr lang="en-US" sz="1400" spc="-5" dirty="0">
                  <a:solidFill>
                    <a:srgbClr val="58595B"/>
                  </a:solidFill>
                  <a:latin typeface="Helvetica Neue" panose="02000503000000020004"/>
                  <a:cs typeface="Arial"/>
                </a:rPr>
                <a:t>nti </a:t>
              </a:r>
              <a:r>
                <a:rPr lang="en-US" sz="1400" spc="-20" dirty="0">
                  <a:solidFill>
                    <a:srgbClr val="58595B"/>
                  </a:solidFill>
                  <a:latin typeface="Helvetica Neue" panose="02000503000000020004"/>
                  <a:cs typeface="Arial"/>
                </a:rPr>
                <a:t>Terrorism</a:t>
              </a:r>
              <a:r>
                <a:rPr lang="en-US" sz="1400" spc="-1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Financing</a:t>
              </a:r>
              <a:r>
                <a:rPr lang="en-US" sz="140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and</a:t>
              </a:r>
              <a:r>
                <a:rPr lang="en-US" sz="1400" spc="335" dirty="0">
                  <a:solidFill>
                    <a:srgbClr val="58595B"/>
                  </a:solidFill>
                  <a:latin typeface="Helvetica Neue" panose="02000503000000020004"/>
                  <a:cs typeface="Arial"/>
                </a:rPr>
                <a:t> </a:t>
              </a:r>
              <a:r>
                <a:rPr lang="en-US" sz="1400" dirty="0">
                  <a:solidFill>
                    <a:srgbClr val="58595B"/>
                  </a:solidFill>
                  <a:latin typeface="Helvetica Neue" panose="02000503000000020004"/>
                  <a:cs typeface="Arial"/>
                </a:rPr>
                <a:t>Proceeds </a:t>
              </a:r>
              <a:r>
                <a:rPr lang="en-US" sz="1400" spc="-33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of</a:t>
              </a:r>
              <a:r>
                <a:rPr lang="en-US" sz="1400" spc="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Unlawful</a:t>
              </a:r>
              <a:r>
                <a:rPr lang="en-US" sz="1400" spc="-6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Activities</a:t>
              </a:r>
              <a:r>
                <a:rPr lang="en-US" sz="1400" spc="-3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Act</a:t>
              </a:r>
              <a:r>
                <a:rPr lang="en-US" sz="1400" spc="1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2001</a:t>
              </a:r>
            </a:p>
            <a:p>
              <a:pPr marL="538163" marR="5080" indent="-254000">
                <a:spcAft>
                  <a:spcPts val="600"/>
                </a:spcAft>
                <a:buFont typeface="+mj-lt"/>
                <a:buAutoNum type="romanLcPeriod"/>
              </a:pPr>
              <a:r>
                <a:rPr lang="en-US" sz="1400" spc="-5" dirty="0">
                  <a:solidFill>
                    <a:srgbClr val="58595B"/>
                  </a:solidFill>
                  <a:latin typeface="Helvetica Neue" panose="02000503000000020004"/>
                  <a:cs typeface="Arial"/>
                </a:rPr>
                <a:t>Mutual Assistance in Criminal </a:t>
              </a:r>
              <a:r>
                <a:rPr lang="en-US" sz="1400" spc="-33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Matters</a:t>
              </a:r>
              <a:r>
                <a:rPr lang="en-US" sz="1400" spc="-5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Act</a:t>
              </a:r>
              <a:r>
                <a:rPr lang="en-US" sz="1400" spc="1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2002</a:t>
              </a:r>
              <a:endParaRPr lang="en-US" sz="1400" dirty="0">
                <a:solidFill>
                  <a:srgbClr val="58595B"/>
                </a:solidFill>
                <a:latin typeface="Helvetica Neue" panose="02000503000000020004"/>
                <a:cs typeface="Arial"/>
              </a:endParaRPr>
            </a:p>
            <a:p>
              <a:pPr marL="538163" marR="5080" indent="-254000">
                <a:spcAft>
                  <a:spcPts val="600"/>
                </a:spcAft>
                <a:buFont typeface="+mj-lt"/>
                <a:buAutoNum type="romanLcPeriod"/>
              </a:pPr>
              <a:r>
                <a:rPr lang="en-US" sz="1400" spc="-10" dirty="0">
                  <a:solidFill>
                    <a:srgbClr val="58595B"/>
                  </a:solidFill>
                  <a:latin typeface="Helvetica Neue" panose="02000503000000020004"/>
                  <a:cs typeface="Arial"/>
                </a:rPr>
                <a:t>Malaysia</a:t>
              </a:r>
              <a:r>
                <a:rPr lang="en-US" sz="1400" spc="-3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Anti</a:t>
              </a:r>
              <a:r>
                <a:rPr lang="en-US" sz="1400" spc="10" dirty="0">
                  <a:solidFill>
                    <a:srgbClr val="58595B"/>
                  </a:solidFill>
                  <a:latin typeface="Helvetica Neue" panose="02000503000000020004"/>
                  <a:cs typeface="Arial"/>
                </a:rPr>
                <a:t> </a:t>
              </a:r>
              <a:r>
                <a:rPr lang="en-US" sz="1400" dirty="0">
                  <a:solidFill>
                    <a:srgbClr val="58595B"/>
                  </a:solidFill>
                  <a:latin typeface="Helvetica Neue" panose="02000503000000020004"/>
                  <a:cs typeface="Arial"/>
                </a:rPr>
                <a:t>–</a:t>
              </a:r>
              <a:r>
                <a:rPr lang="en-US" sz="1400" spc="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Corruption Commission</a:t>
              </a:r>
              <a:r>
                <a:rPr lang="en-US" sz="1400" spc="-8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Act</a:t>
              </a:r>
              <a:r>
                <a:rPr lang="en-US" sz="1400" spc="1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2009</a:t>
              </a:r>
              <a:endParaRPr lang="en-US" sz="1400" dirty="0">
                <a:solidFill>
                  <a:srgbClr val="58595B"/>
                </a:solidFill>
                <a:latin typeface="Helvetica Neue" panose="02000503000000020004"/>
                <a:cs typeface="Arial"/>
              </a:endParaRPr>
            </a:p>
            <a:p>
              <a:pPr marL="538163" marR="5080" indent="-254000">
                <a:spcAft>
                  <a:spcPts val="600"/>
                </a:spcAft>
                <a:buFont typeface="+mj-lt"/>
                <a:buAutoNum type="romanLcPeriod"/>
              </a:pPr>
              <a:r>
                <a:rPr lang="en-US" sz="1400" spc="-5" dirty="0">
                  <a:solidFill>
                    <a:srgbClr val="58595B"/>
                  </a:solidFill>
                  <a:latin typeface="Helvetica Neue" panose="02000503000000020004"/>
                  <a:cs typeface="Arial"/>
                </a:rPr>
                <a:t>National</a:t>
              </a:r>
              <a:r>
                <a:rPr lang="en-US" sz="1400" spc="-6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Anti-</a:t>
              </a:r>
              <a:r>
                <a:rPr lang="en-US" sz="1400" spc="-10" dirty="0">
                  <a:solidFill>
                    <a:srgbClr val="58595B"/>
                  </a:solidFill>
                  <a:latin typeface="Helvetica Neue" panose="02000503000000020004"/>
                  <a:cs typeface="Arial"/>
                </a:rPr>
                <a:t> </a:t>
              </a:r>
              <a:r>
                <a:rPr lang="en-US" sz="1400" dirty="0">
                  <a:solidFill>
                    <a:srgbClr val="58595B"/>
                  </a:solidFill>
                  <a:latin typeface="Helvetica Neue" panose="02000503000000020004"/>
                  <a:cs typeface="Arial"/>
                </a:rPr>
                <a:t>Financial</a:t>
              </a:r>
              <a:r>
                <a:rPr lang="en-US" sz="1400" spc="-5" dirty="0">
                  <a:solidFill>
                    <a:srgbClr val="58595B"/>
                  </a:solidFill>
                  <a:latin typeface="Helvetica Neue" panose="02000503000000020004"/>
                  <a:cs typeface="Arial"/>
                </a:rPr>
                <a:t> </a:t>
              </a:r>
              <a:r>
                <a:rPr lang="en-US" sz="1400" dirty="0">
                  <a:solidFill>
                    <a:srgbClr val="58595B"/>
                  </a:solidFill>
                  <a:latin typeface="Helvetica Neue" panose="02000503000000020004"/>
                  <a:cs typeface="Arial"/>
                </a:rPr>
                <a:t>Crime </a:t>
              </a:r>
              <a:r>
                <a:rPr lang="en-US" sz="1400" spc="-33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Centre</a:t>
              </a:r>
              <a:r>
                <a:rPr lang="en-US" sz="1400" spc="-65"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Act</a:t>
              </a:r>
              <a:r>
                <a:rPr lang="en-US" sz="1400" spc="1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2019</a:t>
              </a:r>
              <a:endParaRPr lang="en-US" sz="1400" dirty="0">
                <a:solidFill>
                  <a:srgbClr val="58595B"/>
                </a:solidFill>
                <a:latin typeface="Helvetica Neue" panose="02000503000000020004"/>
                <a:cs typeface="Arial"/>
              </a:endParaRPr>
            </a:p>
            <a:p>
              <a:pPr marL="538163" marR="5080" indent="-254000">
                <a:spcAft>
                  <a:spcPts val="600"/>
                </a:spcAft>
                <a:buFont typeface="+mj-lt"/>
                <a:buAutoNum type="romanLcPeriod"/>
              </a:pPr>
              <a:r>
                <a:rPr lang="en-US" sz="1400" spc="-15" dirty="0">
                  <a:solidFill>
                    <a:srgbClr val="58595B"/>
                  </a:solidFill>
                  <a:latin typeface="Helvetica Neue" panose="02000503000000020004"/>
                  <a:cs typeface="Arial"/>
                </a:rPr>
                <a:t>BNM’s</a:t>
              </a:r>
              <a:r>
                <a:rPr lang="en-US" sz="1400" spc="2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Foreign</a:t>
              </a:r>
              <a:r>
                <a:rPr lang="en-US" sz="1400" spc="-10" dirty="0">
                  <a:solidFill>
                    <a:srgbClr val="58595B"/>
                  </a:solidFill>
                  <a:latin typeface="Helvetica Neue" panose="02000503000000020004"/>
                  <a:cs typeface="Arial"/>
                </a:rPr>
                <a:t> </a:t>
              </a:r>
              <a:r>
                <a:rPr lang="en-US" sz="1400" spc="-5" dirty="0">
                  <a:solidFill>
                    <a:srgbClr val="58595B"/>
                  </a:solidFill>
                  <a:latin typeface="Helvetica Neue" panose="02000503000000020004"/>
                  <a:cs typeface="Arial"/>
                </a:rPr>
                <a:t>Exchange</a:t>
              </a:r>
              <a:r>
                <a:rPr lang="en-US" sz="1400" spc="30" dirty="0">
                  <a:solidFill>
                    <a:srgbClr val="58595B"/>
                  </a:solidFill>
                  <a:latin typeface="Helvetica Neue" panose="02000503000000020004"/>
                  <a:cs typeface="Arial"/>
                </a:rPr>
                <a:t> </a:t>
              </a:r>
              <a:r>
                <a:rPr lang="en-US" sz="1400" spc="-10" dirty="0">
                  <a:solidFill>
                    <a:srgbClr val="58595B"/>
                  </a:solidFill>
                  <a:latin typeface="Helvetica Neue" panose="02000503000000020004"/>
                  <a:cs typeface="Arial"/>
                </a:rPr>
                <a:t>Notices</a:t>
              </a:r>
              <a:endParaRPr sz="1400" dirty="0">
                <a:solidFill>
                  <a:srgbClr val="58595B"/>
                </a:solidFill>
                <a:latin typeface="Helvetica Neue" panose="02000503000000020004"/>
                <a:cs typeface="Arial"/>
              </a:endParaRPr>
            </a:p>
          </p:txBody>
        </p:sp>
        <p:sp>
          <p:nvSpPr>
            <p:cNvPr id="48" name="object 21">
              <a:extLst>
                <a:ext uri="{FF2B5EF4-FFF2-40B4-BE49-F238E27FC236}">
                  <a16:creationId xmlns:a16="http://schemas.microsoft.com/office/drawing/2014/main" id="{5765DCB3-0EE7-47FC-B151-5086F2669D75}"/>
                </a:ext>
              </a:extLst>
            </p:cNvPr>
            <p:cNvSpPr txBox="1"/>
            <p:nvPr/>
          </p:nvSpPr>
          <p:spPr>
            <a:xfrm>
              <a:off x="7926373" y="5683503"/>
              <a:ext cx="299720" cy="215900"/>
            </a:xfrm>
            <a:prstGeom prst="rect">
              <a:avLst/>
            </a:prstGeom>
          </p:spPr>
          <p:txBody>
            <a:bodyPr vert="horz" wrap="square" lIns="0" tIns="12065" rIns="0" bIns="0" rtlCol="0">
              <a:spAutoFit/>
            </a:bodyPr>
            <a:lstStyle/>
            <a:p>
              <a:pPr marL="12700">
                <a:lnSpc>
                  <a:spcPct val="100000"/>
                </a:lnSpc>
                <a:spcBef>
                  <a:spcPts val="95"/>
                </a:spcBef>
              </a:pPr>
              <a:endParaRPr sz="1250" dirty="0">
                <a:latin typeface="Arial"/>
                <a:cs typeface="Arial"/>
              </a:endParaRPr>
            </a:p>
          </p:txBody>
        </p:sp>
      </p:grpSp>
      <p:grpSp>
        <p:nvGrpSpPr>
          <p:cNvPr id="13" name="Group 12">
            <a:extLst>
              <a:ext uri="{FF2B5EF4-FFF2-40B4-BE49-F238E27FC236}">
                <a16:creationId xmlns:a16="http://schemas.microsoft.com/office/drawing/2014/main" id="{26B85FE3-4EC9-6B41-A4C8-4BE3CF3AA1B7}"/>
              </a:ext>
            </a:extLst>
          </p:cNvPr>
          <p:cNvGrpSpPr/>
          <p:nvPr/>
        </p:nvGrpSpPr>
        <p:grpSpPr>
          <a:xfrm>
            <a:off x="2148811" y="1831702"/>
            <a:ext cx="2895600" cy="705699"/>
            <a:chOff x="2286000" y="1630183"/>
            <a:chExt cx="2895600" cy="705699"/>
          </a:xfrm>
        </p:grpSpPr>
        <p:cxnSp>
          <p:nvCxnSpPr>
            <p:cNvPr id="7" name="Straight Connector 6">
              <a:extLst>
                <a:ext uri="{FF2B5EF4-FFF2-40B4-BE49-F238E27FC236}">
                  <a16:creationId xmlns:a16="http://schemas.microsoft.com/office/drawing/2014/main" id="{E3ACB7B6-B09D-EA4E-B4BC-E56B172F8151}"/>
                </a:ext>
              </a:extLst>
            </p:cNvPr>
            <p:cNvCxnSpPr/>
            <p:nvPr/>
          </p:nvCxnSpPr>
          <p:spPr>
            <a:xfrm flipV="1">
              <a:off x="2286000" y="1630183"/>
              <a:ext cx="1082842" cy="705699"/>
            </a:xfrm>
            <a:prstGeom prst="line">
              <a:avLst/>
            </a:prstGeom>
            <a:ln w="19050">
              <a:solidFill>
                <a:srgbClr val="84041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40A87F-EEA5-FB40-A461-7EF8052DFB21}"/>
                </a:ext>
              </a:extLst>
            </p:cNvPr>
            <p:cNvCxnSpPr>
              <a:cxnSpLocks/>
            </p:cNvCxnSpPr>
            <p:nvPr/>
          </p:nvCxnSpPr>
          <p:spPr>
            <a:xfrm>
              <a:off x="3368842" y="1630183"/>
              <a:ext cx="1812758" cy="0"/>
            </a:xfrm>
            <a:prstGeom prst="line">
              <a:avLst/>
            </a:prstGeom>
            <a:ln w="19050">
              <a:solidFill>
                <a:srgbClr val="840416"/>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35B0B01A-C692-DE45-A427-26D7F4C2FD03}"/>
              </a:ext>
            </a:extLst>
          </p:cNvPr>
          <p:cNvGrpSpPr/>
          <p:nvPr/>
        </p:nvGrpSpPr>
        <p:grpSpPr>
          <a:xfrm flipH="1">
            <a:off x="7404199" y="1831703"/>
            <a:ext cx="2895600" cy="705699"/>
            <a:chOff x="2286000" y="1630183"/>
            <a:chExt cx="2895600" cy="705699"/>
          </a:xfrm>
        </p:grpSpPr>
        <p:cxnSp>
          <p:nvCxnSpPr>
            <p:cNvPr id="45" name="Straight Connector 44">
              <a:extLst>
                <a:ext uri="{FF2B5EF4-FFF2-40B4-BE49-F238E27FC236}">
                  <a16:creationId xmlns:a16="http://schemas.microsoft.com/office/drawing/2014/main" id="{EF8E8A0A-3913-B548-BF4E-F9F46ED31042}"/>
                </a:ext>
              </a:extLst>
            </p:cNvPr>
            <p:cNvCxnSpPr/>
            <p:nvPr/>
          </p:nvCxnSpPr>
          <p:spPr>
            <a:xfrm flipV="1">
              <a:off x="2286000" y="1630183"/>
              <a:ext cx="1082842" cy="705699"/>
            </a:xfrm>
            <a:prstGeom prst="line">
              <a:avLst/>
            </a:prstGeom>
            <a:ln w="19050">
              <a:solidFill>
                <a:srgbClr val="84041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6F0618F-4A7E-C34A-BACF-BE57D11AAB83}"/>
                </a:ext>
              </a:extLst>
            </p:cNvPr>
            <p:cNvCxnSpPr>
              <a:cxnSpLocks/>
            </p:cNvCxnSpPr>
            <p:nvPr/>
          </p:nvCxnSpPr>
          <p:spPr>
            <a:xfrm>
              <a:off x="3368842" y="1630183"/>
              <a:ext cx="1812758" cy="0"/>
            </a:xfrm>
            <a:prstGeom prst="line">
              <a:avLst/>
            </a:prstGeom>
            <a:ln w="19050">
              <a:solidFill>
                <a:srgbClr val="840416"/>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CE1F4B8-F54C-8B45-9E44-C7E9A8788A35}"/>
              </a:ext>
            </a:extLst>
          </p:cNvPr>
          <p:cNvSpPr/>
          <p:nvPr/>
        </p:nvSpPr>
        <p:spPr>
          <a:xfrm>
            <a:off x="944615" y="2718034"/>
            <a:ext cx="2166929" cy="369332"/>
          </a:xfrm>
          <a:prstGeom prst="rect">
            <a:avLst/>
          </a:prstGeom>
        </p:spPr>
        <p:txBody>
          <a:bodyPr wrap="square">
            <a:spAutoFit/>
          </a:bodyPr>
          <a:lstStyle/>
          <a:p>
            <a:pPr>
              <a:lnSpc>
                <a:spcPct val="100000"/>
              </a:lnSpc>
              <a:spcAft>
                <a:spcPts val="600"/>
              </a:spcAft>
            </a:pPr>
            <a:r>
              <a:rPr lang="en-GB" b="1" spc="-5"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1. Labuan</a:t>
            </a:r>
            <a:r>
              <a:rPr lang="en-GB" b="1" spc="-40"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GB" b="1" spc="-5"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FSA</a:t>
            </a:r>
            <a:endParaRPr lang="en-GB"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Rectangle 52">
            <a:extLst>
              <a:ext uri="{FF2B5EF4-FFF2-40B4-BE49-F238E27FC236}">
                <a16:creationId xmlns:a16="http://schemas.microsoft.com/office/drawing/2014/main" id="{2961D565-15E0-1A49-AFA2-BD551A147318}"/>
              </a:ext>
            </a:extLst>
          </p:cNvPr>
          <p:cNvSpPr/>
          <p:nvPr/>
        </p:nvSpPr>
        <p:spPr>
          <a:xfrm>
            <a:off x="4803792" y="4591243"/>
            <a:ext cx="2825547" cy="369332"/>
          </a:xfrm>
          <a:prstGeom prst="rect">
            <a:avLst/>
          </a:prstGeom>
        </p:spPr>
        <p:txBody>
          <a:bodyPr wrap="square">
            <a:spAutoFit/>
          </a:bodyPr>
          <a:lstStyle/>
          <a:p>
            <a:pPr>
              <a:lnSpc>
                <a:spcPct val="100000"/>
              </a:lnSpc>
              <a:spcAft>
                <a:spcPts val="600"/>
              </a:spcAft>
            </a:pPr>
            <a:r>
              <a:rPr lang="en-GB" b="1" spc="-5"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2. Inland Revenue Board</a:t>
            </a:r>
            <a:endParaRPr lang="en-GB"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Rectangle 53">
            <a:extLst>
              <a:ext uri="{FF2B5EF4-FFF2-40B4-BE49-F238E27FC236}">
                <a16:creationId xmlns:a16="http://schemas.microsoft.com/office/drawing/2014/main" id="{E884F913-1F36-6947-A6F5-692BE5415122}"/>
              </a:ext>
            </a:extLst>
          </p:cNvPr>
          <p:cNvSpPr/>
          <p:nvPr/>
        </p:nvSpPr>
        <p:spPr>
          <a:xfrm>
            <a:off x="8077967" y="2651613"/>
            <a:ext cx="2825540" cy="684803"/>
          </a:xfrm>
          <a:prstGeom prst="rect">
            <a:avLst/>
          </a:prstGeom>
        </p:spPr>
        <p:txBody>
          <a:bodyPr wrap="square">
            <a:spAutoFit/>
          </a:bodyPr>
          <a:lstStyle/>
          <a:p>
            <a:pPr>
              <a:spcAft>
                <a:spcPts val="100"/>
              </a:spcAft>
            </a:pPr>
            <a:r>
              <a:rPr lang="en-GB" b="1" spc="-5"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3. Acts of General </a:t>
            </a:r>
          </a:p>
          <a:p>
            <a:pPr>
              <a:spcAft>
                <a:spcPts val="100"/>
              </a:spcAft>
            </a:pPr>
            <a:r>
              <a:rPr lang="en-GB" b="1" spc="-5"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Applications include</a:t>
            </a:r>
            <a:endParaRPr lang="en-GB"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23" name="Straight Connector 22">
            <a:extLst>
              <a:ext uri="{FF2B5EF4-FFF2-40B4-BE49-F238E27FC236}">
                <a16:creationId xmlns:a16="http://schemas.microsoft.com/office/drawing/2014/main" id="{D15A93FA-5316-AF47-A58B-485BE1686490}"/>
              </a:ext>
            </a:extLst>
          </p:cNvPr>
          <p:cNvCxnSpPr>
            <a:cxnSpLocks/>
          </p:cNvCxnSpPr>
          <p:nvPr/>
        </p:nvCxnSpPr>
        <p:spPr>
          <a:xfrm>
            <a:off x="6216565" y="3640007"/>
            <a:ext cx="0" cy="731467"/>
          </a:xfrm>
          <a:prstGeom prst="line">
            <a:avLst/>
          </a:prstGeom>
          <a:ln w="12700">
            <a:solidFill>
              <a:srgbClr val="840416"/>
            </a:solidFill>
          </a:ln>
        </p:spPr>
        <p:style>
          <a:lnRef idx="1">
            <a:schemeClr val="accent1"/>
          </a:lnRef>
          <a:fillRef idx="0">
            <a:schemeClr val="accent1"/>
          </a:fillRef>
          <a:effectRef idx="0">
            <a:schemeClr val="accent1"/>
          </a:effectRef>
          <a:fontRef idx="minor">
            <a:schemeClr val="tx1"/>
          </a:fontRef>
        </p:style>
      </p:cxnSp>
      <p:sp>
        <p:nvSpPr>
          <p:cNvPr id="55" name="Text Placeholder 5">
            <a:extLst>
              <a:ext uri="{FF2B5EF4-FFF2-40B4-BE49-F238E27FC236}">
                <a16:creationId xmlns:a16="http://schemas.microsoft.com/office/drawing/2014/main" id="{9A3097E8-EA68-6E45-9236-C39B9B10CE64}"/>
              </a:ext>
            </a:extLst>
          </p:cNvPr>
          <p:cNvSpPr txBox="1">
            <a:spLocks/>
          </p:cNvSpPr>
          <p:nvPr/>
        </p:nvSpPr>
        <p:spPr>
          <a:xfrm>
            <a:off x="643829" y="1009873"/>
            <a:ext cx="6760370" cy="431800"/>
          </a:xfrm>
          <a:custGeom>
            <a:avLst/>
            <a:gdLst>
              <a:gd name="connsiteX0" fmla="*/ 1828354 w 3636963"/>
              <a:gd name="connsiteY0" fmla="*/ 0 h 3656708"/>
              <a:gd name="connsiteX1" fmla="*/ 3619562 w 3636963"/>
              <a:gd name="connsiteY1" fmla="*/ 1459877 h 3656708"/>
              <a:gd name="connsiteX2" fmla="*/ 3636963 w 3636963"/>
              <a:gd name="connsiteY2" fmla="*/ 1573892 h 3656708"/>
              <a:gd name="connsiteX3" fmla="*/ 3636963 w 3636963"/>
              <a:gd name="connsiteY3" fmla="*/ 2082817 h 3656708"/>
              <a:gd name="connsiteX4" fmla="*/ 3619562 w 3636963"/>
              <a:gd name="connsiteY4" fmla="*/ 2196831 h 3656708"/>
              <a:gd name="connsiteX5" fmla="*/ 1828354 w 3636963"/>
              <a:gd name="connsiteY5" fmla="*/ 3656708 h 3656708"/>
              <a:gd name="connsiteX6" fmla="*/ 0 w 3636963"/>
              <a:gd name="connsiteY6" fmla="*/ 1828354 h 3656708"/>
              <a:gd name="connsiteX7" fmla="*/ 1828354 w 3636963"/>
              <a:gd name="connsiteY7" fmla="*/ 0 h 36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963" h="3656708">
                <a:moveTo>
                  <a:pt x="1828354" y="0"/>
                </a:moveTo>
                <a:cubicBezTo>
                  <a:pt x="2711905" y="0"/>
                  <a:pt x="3449075" y="626727"/>
                  <a:pt x="3619562" y="1459877"/>
                </a:cubicBezTo>
                <a:lnTo>
                  <a:pt x="3636963" y="1573892"/>
                </a:lnTo>
                <a:lnTo>
                  <a:pt x="3636963" y="2082817"/>
                </a:lnTo>
                <a:lnTo>
                  <a:pt x="3619562" y="2196831"/>
                </a:lnTo>
                <a:cubicBezTo>
                  <a:pt x="3449075" y="3029981"/>
                  <a:pt x="2711905" y="3656708"/>
                  <a:pt x="1828354" y="3656708"/>
                </a:cubicBezTo>
                <a:cubicBezTo>
                  <a:pt x="818582" y="3656708"/>
                  <a:pt x="0" y="2838126"/>
                  <a:pt x="0" y="1828354"/>
                </a:cubicBezTo>
                <a:cubicBezTo>
                  <a:pt x="0" y="818582"/>
                  <a:pt x="818582" y="0"/>
                  <a:pt x="1828354" y="0"/>
                </a:cubicBezTo>
                <a:close/>
              </a:path>
            </a:pathLst>
          </a:cu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Helvetica Neue" panose="02000503000000020004"/>
              </a:rPr>
              <a:t> </a:t>
            </a:r>
            <a:r>
              <a:rPr lang="en-US" dirty="0">
                <a:solidFill>
                  <a:srgbClr val="001871"/>
                </a:solidFill>
                <a:latin typeface="Helvetica Neue" panose="02000503000000020004"/>
              </a:rPr>
              <a:t>Adherence to International Standards and Best Practices</a:t>
            </a:r>
            <a:endParaRPr lang="en-US" dirty="0">
              <a:solidFill>
                <a:srgbClr val="001871"/>
              </a:solidFill>
            </a:endParaRPr>
          </a:p>
        </p:txBody>
      </p:sp>
    </p:spTree>
    <p:extLst>
      <p:ext uri="{BB962C8B-B14F-4D97-AF65-F5344CB8AC3E}">
        <p14:creationId xmlns:p14="http://schemas.microsoft.com/office/powerpoint/2010/main" val="717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3D0FF-9C5C-B741-9564-74CCD5B85C98}"/>
              </a:ext>
            </a:extLst>
          </p:cNvPr>
          <p:cNvPicPr>
            <a:picLocks noChangeAspect="1"/>
          </p:cNvPicPr>
          <p:nvPr/>
        </p:nvPicPr>
        <p:blipFill>
          <a:blip r:embed="rId2"/>
          <a:stretch>
            <a:fillRect/>
          </a:stretch>
        </p:blipFill>
        <p:spPr>
          <a:xfrm>
            <a:off x="665747" y="1676514"/>
            <a:ext cx="10860505" cy="4740168"/>
          </a:xfrm>
          <a:prstGeom prst="rect">
            <a:avLst/>
          </a:prstGeom>
        </p:spPr>
      </p:pic>
      <p:sp>
        <p:nvSpPr>
          <p:cNvPr id="5" name="Title 4">
            <a:extLst>
              <a:ext uri="{FF2B5EF4-FFF2-40B4-BE49-F238E27FC236}">
                <a16:creationId xmlns:a16="http://schemas.microsoft.com/office/drawing/2014/main" id="{E74D360E-8BDC-B74C-BF66-531AE3B346CE}"/>
              </a:ext>
            </a:extLst>
          </p:cNvPr>
          <p:cNvSpPr>
            <a:spLocks noGrp="1"/>
          </p:cNvSpPr>
          <p:nvPr>
            <p:ph type="title"/>
          </p:nvPr>
        </p:nvSpPr>
        <p:spPr>
          <a:xfrm>
            <a:off x="643829" y="177751"/>
            <a:ext cx="9206024" cy="1072572"/>
          </a:xfrm>
        </p:spPr>
        <p:txBody>
          <a:bodyPr>
            <a:normAutofit/>
          </a:bodyPr>
          <a:lstStyle/>
          <a:p>
            <a:pPr>
              <a:lnSpc>
                <a:spcPct val="100000"/>
              </a:lnSpc>
            </a:pPr>
            <a:r>
              <a:rPr lang="en-US" sz="3000" dirty="0"/>
              <a:t>Creating A Complete Ecosystem of Solutions</a:t>
            </a:r>
          </a:p>
        </p:txBody>
      </p:sp>
      <p:sp>
        <p:nvSpPr>
          <p:cNvPr id="23" name="Text Placeholder 22">
            <a:extLst>
              <a:ext uri="{FF2B5EF4-FFF2-40B4-BE49-F238E27FC236}">
                <a16:creationId xmlns:a16="http://schemas.microsoft.com/office/drawing/2014/main" id="{EC2BC238-36A5-A34D-97E5-E2490047B9D6}"/>
              </a:ext>
            </a:extLst>
          </p:cNvPr>
          <p:cNvSpPr txBox="1">
            <a:spLocks/>
          </p:cNvSpPr>
          <p:nvPr/>
        </p:nvSpPr>
        <p:spPr>
          <a:xfrm>
            <a:off x="643829" y="1677137"/>
            <a:ext cx="1452171" cy="2931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chemeClr val="accent4"/>
                </a:solidFill>
              </a:rPr>
              <a:t>COMPANIES</a:t>
            </a:r>
          </a:p>
        </p:txBody>
      </p:sp>
      <p:sp>
        <p:nvSpPr>
          <p:cNvPr id="28" name="Text Placeholder 22">
            <a:extLst>
              <a:ext uri="{FF2B5EF4-FFF2-40B4-BE49-F238E27FC236}">
                <a16:creationId xmlns:a16="http://schemas.microsoft.com/office/drawing/2014/main" id="{2F681A7A-4FEC-A445-A445-0BB8574C943A}"/>
              </a:ext>
            </a:extLst>
          </p:cNvPr>
          <p:cNvSpPr txBox="1">
            <a:spLocks/>
          </p:cNvSpPr>
          <p:nvPr/>
        </p:nvSpPr>
        <p:spPr>
          <a:xfrm>
            <a:off x="4407186" y="1697535"/>
            <a:ext cx="1154919" cy="354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BANKING</a:t>
            </a:r>
          </a:p>
        </p:txBody>
      </p:sp>
      <p:sp>
        <p:nvSpPr>
          <p:cNvPr id="30" name="Text Placeholder 22">
            <a:extLst>
              <a:ext uri="{FF2B5EF4-FFF2-40B4-BE49-F238E27FC236}">
                <a16:creationId xmlns:a16="http://schemas.microsoft.com/office/drawing/2014/main" id="{E9937113-25A1-AC4B-9438-2E0F65867974}"/>
              </a:ext>
            </a:extLst>
          </p:cNvPr>
          <p:cNvSpPr txBox="1">
            <a:spLocks/>
          </p:cNvSpPr>
          <p:nvPr/>
        </p:nvSpPr>
        <p:spPr>
          <a:xfrm>
            <a:off x="8068932" y="1686092"/>
            <a:ext cx="1427520" cy="3025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INSURANCE</a:t>
            </a:r>
          </a:p>
        </p:txBody>
      </p:sp>
      <p:sp>
        <p:nvSpPr>
          <p:cNvPr id="39" name="Text Placeholder 22">
            <a:extLst>
              <a:ext uri="{FF2B5EF4-FFF2-40B4-BE49-F238E27FC236}">
                <a16:creationId xmlns:a16="http://schemas.microsoft.com/office/drawing/2014/main" id="{F7C4A83D-92BA-3447-8BF1-111A2CEC2E8B}"/>
              </a:ext>
            </a:extLst>
          </p:cNvPr>
          <p:cNvSpPr txBox="1">
            <a:spLocks/>
          </p:cNvSpPr>
          <p:nvPr/>
        </p:nvSpPr>
        <p:spPr>
          <a:xfrm>
            <a:off x="665747" y="3308505"/>
            <a:ext cx="1293938" cy="2409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LEASING</a:t>
            </a:r>
          </a:p>
        </p:txBody>
      </p:sp>
      <p:sp>
        <p:nvSpPr>
          <p:cNvPr id="40" name="Text Placeholder 22">
            <a:extLst>
              <a:ext uri="{FF2B5EF4-FFF2-40B4-BE49-F238E27FC236}">
                <a16:creationId xmlns:a16="http://schemas.microsoft.com/office/drawing/2014/main" id="{626DD716-499D-484D-BE70-5F32E537B9C3}"/>
              </a:ext>
            </a:extLst>
          </p:cNvPr>
          <p:cNvSpPr txBox="1">
            <a:spLocks/>
          </p:cNvSpPr>
          <p:nvPr/>
        </p:nvSpPr>
        <p:spPr>
          <a:xfrm>
            <a:off x="4387516" y="3314063"/>
            <a:ext cx="2374119" cy="2409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TRUST COMPANIES</a:t>
            </a:r>
          </a:p>
        </p:txBody>
      </p:sp>
      <p:sp>
        <p:nvSpPr>
          <p:cNvPr id="41" name="Text Placeholder 22">
            <a:extLst>
              <a:ext uri="{FF2B5EF4-FFF2-40B4-BE49-F238E27FC236}">
                <a16:creationId xmlns:a16="http://schemas.microsoft.com/office/drawing/2014/main" id="{4BE22E14-11E1-BE4A-BB8B-5281D95105C6}"/>
              </a:ext>
            </a:extLst>
          </p:cNvPr>
          <p:cNvSpPr txBox="1">
            <a:spLocks/>
          </p:cNvSpPr>
          <p:nvPr/>
        </p:nvSpPr>
        <p:spPr>
          <a:xfrm>
            <a:off x="8068932" y="3316413"/>
            <a:ext cx="2588025" cy="354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WEALTH MANAGEMENT</a:t>
            </a:r>
          </a:p>
        </p:txBody>
      </p:sp>
      <p:sp>
        <p:nvSpPr>
          <p:cNvPr id="42" name="Text Placeholder 22">
            <a:extLst>
              <a:ext uri="{FF2B5EF4-FFF2-40B4-BE49-F238E27FC236}">
                <a16:creationId xmlns:a16="http://schemas.microsoft.com/office/drawing/2014/main" id="{C7568C3F-C155-3743-8838-EAE3B639BEA9}"/>
              </a:ext>
            </a:extLst>
          </p:cNvPr>
          <p:cNvSpPr txBox="1">
            <a:spLocks/>
          </p:cNvSpPr>
          <p:nvPr/>
        </p:nvSpPr>
        <p:spPr>
          <a:xfrm>
            <a:off x="643830" y="4933658"/>
            <a:ext cx="2019160" cy="3189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CAPITAL MARKET</a:t>
            </a:r>
          </a:p>
        </p:txBody>
      </p:sp>
      <p:sp>
        <p:nvSpPr>
          <p:cNvPr id="43" name="Text Placeholder 22">
            <a:extLst>
              <a:ext uri="{FF2B5EF4-FFF2-40B4-BE49-F238E27FC236}">
                <a16:creationId xmlns:a16="http://schemas.microsoft.com/office/drawing/2014/main" id="{747EFF2D-A70A-ED4D-A162-6CA6D0326C13}"/>
              </a:ext>
            </a:extLst>
          </p:cNvPr>
          <p:cNvSpPr txBox="1">
            <a:spLocks/>
          </p:cNvSpPr>
          <p:nvPr/>
        </p:nvSpPr>
        <p:spPr>
          <a:xfrm>
            <a:off x="8068932" y="4933622"/>
            <a:ext cx="2510970" cy="2990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COMMODITY TRADING</a:t>
            </a:r>
          </a:p>
        </p:txBody>
      </p:sp>
      <p:sp>
        <p:nvSpPr>
          <p:cNvPr id="45" name="Text Placeholder 22">
            <a:extLst>
              <a:ext uri="{FF2B5EF4-FFF2-40B4-BE49-F238E27FC236}">
                <a16:creationId xmlns:a16="http://schemas.microsoft.com/office/drawing/2014/main" id="{5C28A660-B3BD-F545-B912-F767BFA552BC}"/>
              </a:ext>
            </a:extLst>
          </p:cNvPr>
          <p:cNvSpPr txBox="1">
            <a:spLocks/>
          </p:cNvSpPr>
          <p:nvPr/>
        </p:nvSpPr>
        <p:spPr>
          <a:xfrm>
            <a:off x="4387516" y="4938839"/>
            <a:ext cx="2085720" cy="293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chemeClr val="accent4"/>
                </a:solidFill>
              </a:rPr>
              <a:t>DIGITAL MARKET</a:t>
            </a:r>
          </a:p>
        </p:txBody>
      </p:sp>
      <p:sp>
        <p:nvSpPr>
          <p:cNvPr id="46" name="Text Placeholder 3">
            <a:extLst>
              <a:ext uri="{FF2B5EF4-FFF2-40B4-BE49-F238E27FC236}">
                <a16:creationId xmlns:a16="http://schemas.microsoft.com/office/drawing/2014/main" id="{CAFCCF0D-CA08-4C41-9C7D-9882EF174A55}"/>
              </a:ext>
            </a:extLst>
          </p:cNvPr>
          <p:cNvSpPr txBox="1">
            <a:spLocks/>
          </p:cNvSpPr>
          <p:nvPr/>
        </p:nvSpPr>
        <p:spPr>
          <a:xfrm>
            <a:off x="1685200" y="1983843"/>
            <a:ext cx="1763290" cy="5970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1200" dirty="0"/>
              <a:t>Trading</a:t>
            </a:r>
          </a:p>
          <a:p>
            <a:pPr marL="285750" indent="-285750">
              <a:spcBef>
                <a:spcPts val="0"/>
              </a:spcBef>
              <a:buFont typeface="Arial" panose="020B0604020202020204" pitchFamily="34" charset="0"/>
              <a:buChar char="•"/>
            </a:pPr>
            <a:r>
              <a:rPr lang="en-US" sz="1200" dirty="0"/>
              <a:t>Investment holding</a:t>
            </a:r>
          </a:p>
        </p:txBody>
      </p:sp>
      <p:sp>
        <p:nvSpPr>
          <p:cNvPr id="48" name="Text Placeholder 3">
            <a:extLst>
              <a:ext uri="{FF2B5EF4-FFF2-40B4-BE49-F238E27FC236}">
                <a16:creationId xmlns:a16="http://schemas.microsoft.com/office/drawing/2014/main" id="{6B8CB469-6FAD-2B42-BA23-BADB1CB173B0}"/>
              </a:ext>
            </a:extLst>
          </p:cNvPr>
          <p:cNvSpPr txBox="1">
            <a:spLocks/>
          </p:cNvSpPr>
          <p:nvPr/>
        </p:nvSpPr>
        <p:spPr>
          <a:xfrm>
            <a:off x="5462449" y="1979890"/>
            <a:ext cx="2268079" cy="4626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1200" dirty="0"/>
              <a:t>Commercial banking</a:t>
            </a:r>
          </a:p>
          <a:p>
            <a:pPr marL="285750" indent="-285750">
              <a:spcBef>
                <a:spcPts val="0"/>
              </a:spcBef>
              <a:buFont typeface="Arial" panose="020B0604020202020204" pitchFamily="34" charset="0"/>
              <a:buChar char="•"/>
            </a:pPr>
            <a:r>
              <a:rPr lang="en-US" sz="1200" dirty="0"/>
              <a:t>Investment banking</a:t>
            </a:r>
          </a:p>
        </p:txBody>
      </p:sp>
      <p:sp>
        <p:nvSpPr>
          <p:cNvPr id="49" name="Text Placeholder 3">
            <a:extLst>
              <a:ext uri="{FF2B5EF4-FFF2-40B4-BE49-F238E27FC236}">
                <a16:creationId xmlns:a16="http://schemas.microsoft.com/office/drawing/2014/main" id="{C1B7C371-A290-8F4D-A35C-597840C1E717}"/>
              </a:ext>
            </a:extLst>
          </p:cNvPr>
          <p:cNvSpPr txBox="1">
            <a:spLocks/>
          </p:cNvSpPr>
          <p:nvPr/>
        </p:nvSpPr>
        <p:spPr>
          <a:xfrm>
            <a:off x="9127711" y="1970264"/>
            <a:ext cx="2588025" cy="1254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US" sz="1200" dirty="0"/>
              <a:t>Direct Insurance</a:t>
            </a:r>
          </a:p>
          <a:p>
            <a:pPr marL="285750" indent="-285750">
              <a:lnSpc>
                <a:spcPct val="100000"/>
              </a:lnSpc>
              <a:spcBef>
                <a:spcPts val="0"/>
              </a:spcBef>
              <a:buFont typeface="Arial" panose="020B0604020202020204" pitchFamily="34" charset="0"/>
              <a:buChar char="•"/>
            </a:pPr>
            <a:r>
              <a:rPr lang="en-US" sz="1200" dirty="0"/>
              <a:t>Reinsurance</a:t>
            </a:r>
          </a:p>
          <a:p>
            <a:pPr marL="285750" indent="-285750">
              <a:lnSpc>
                <a:spcPct val="100000"/>
              </a:lnSpc>
              <a:spcBef>
                <a:spcPts val="0"/>
              </a:spcBef>
              <a:buFont typeface="Arial" panose="020B0604020202020204" pitchFamily="34" charset="0"/>
              <a:buChar char="•"/>
            </a:pPr>
            <a:r>
              <a:rPr lang="en-US" sz="1200" dirty="0"/>
              <a:t>Insurance broking</a:t>
            </a:r>
          </a:p>
          <a:p>
            <a:pPr marL="285750" indent="-285750">
              <a:lnSpc>
                <a:spcPct val="100000"/>
              </a:lnSpc>
              <a:spcBef>
                <a:spcPts val="0"/>
              </a:spcBef>
              <a:buFont typeface="Arial" panose="020B0604020202020204" pitchFamily="34" charset="0"/>
              <a:buChar char="•"/>
            </a:pPr>
            <a:r>
              <a:rPr lang="en-US" sz="1200" dirty="0"/>
              <a:t>Captive Insurance</a:t>
            </a:r>
          </a:p>
          <a:p>
            <a:pPr marL="285750" indent="-285750">
              <a:lnSpc>
                <a:spcPct val="100000"/>
              </a:lnSpc>
              <a:spcBef>
                <a:spcPts val="0"/>
              </a:spcBef>
              <a:buFont typeface="Arial" panose="020B0604020202020204" pitchFamily="34" charset="0"/>
              <a:buChar char="•"/>
            </a:pPr>
            <a:r>
              <a:rPr lang="en-US" sz="1200" dirty="0"/>
              <a:t>Underwriting and insurance manager</a:t>
            </a:r>
          </a:p>
        </p:txBody>
      </p:sp>
      <p:sp>
        <p:nvSpPr>
          <p:cNvPr id="50" name="Text Placeholder 3">
            <a:extLst>
              <a:ext uri="{FF2B5EF4-FFF2-40B4-BE49-F238E27FC236}">
                <a16:creationId xmlns:a16="http://schemas.microsoft.com/office/drawing/2014/main" id="{E9B28283-C510-1B41-AF99-4DA37829098D}"/>
              </a:ext>
            </a:extLst>
          </p:cNvPr>
          <p:cNvSpPr txBox="1">
            <a:spLocks/>
          </p:cNvSpPr>
          <p:nvPr/>
        </p:nvSpPr>
        <p:spPr>
          <a:xfrm>
            <a:off x="1685200" y="3608840"/>
            <a:ext cx="2702316" cy="11662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spcBef>
                <a:spcPts val="0"/>
              </a:spcBef>
              <a:buFont typeface="Arial" panose="020B0604020202020204" pitchFamily="34" charset="0"/>
              <a:buChar char="•"/>
            </a:pPr>
            <a:r>
              <a:rPr lang="en-US" sz="1200" dirty="0"/>
              <a:t>Big – ticket items     including aircrafts, ships and </a:t>
            </a:r>
          </a:p>
          <a:p>
            <a:pPr>
              <a:lnSpc>
                <a:spcPct val="110000"/>
              </a:lnSpc>
              <a:spcBef>
                <a:spcPts val="0"/>
              </a:spcBef>
            </a:pPr>
            <a:r>
              <a:rPr lang="en-US" sz="1200" dirty="0"/>
              <a:t>    support-vessels</a:t>
            </a:r>
          </a:p>
          <a:p>
            <a:pPr marL="171450" indent="-171450">
              <a:lnSpc>
                <a:spcPct val="110000"/>
              </a:lnSpc>
              <a:spcBef>
                <a:spcPts val="0"/>
              </a:spcBef>
              <a:buFont typeface="Arial" panose="020B0604020202020204" pitchFamily="34" charset="0"/>
              <a:buChar char="•"/>
            </a:pPr>
            <a:r>
              <a:rPr lang="en-US" sz="1200" dirty="0"/>
              <a:t>Specialized plants, machineries and equipment</a:t>
            </a:r>
          </a:p>
          <a:p>
            <a:pPr>
              <a:lnSpc>
                <a:spcPct val="110000"/>
              </a:lnSpc>
            </a:pPr>
            <a:endParaRPr lang="en-US" sz="1200" dirty="0"/>
          </a:p>
          <a:p>
            <a:pPr>
              <a:lnSpc>
                <a:spcPct val="110000"/>
              </a:lnSpc>
            </a:pPr>
            <a:endParaRPr lang="en-US" sz="1200" dirty="0"/>
          </a:p>
          <a:p>
            <a:pPr>
              <a:lnSpc>
                <a:spcPct val="110000"/>
              </a:lnSpc>
            </a:pPr>
            <a:endParaRPr lang="en-US" sz="1200" dirty="0"/>
          </a:p>
        </p:txBody>
      </p:sp>
      <p:sp>
        <p:nvSpPr>
          <p:cNvPr id="51" name="Text Placeholder 3">
            <a:extLst>
              <a:ext uri="{FF2B5EF4-FFF2-40B4-BE49-F238E27FC236}">
                <a16:creationId xmlns:a16="http://schemas.microsoft.com/office/drawing/2014/main" id="{2A510F6F-3A17-AB4A-A71E-F0756CC9085E}"/>
              </a:ext>
            </a:extLst>
          </p:cNvPr>
          <p:cNvSpPr txBox="1">
            <a:spLocks/>
          </p:cNvSpPr>
          <p:nvPr/>
        </p:nvSpPr>
        <p:spPr>
          <a:xfrm>
            <a:off x="5513743" y="3602740"/>
            <a:ext cx="2451161" cy="10157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spcBef>
                <a:spcPts val="0"/>
              </a:spcBef>
              <a:buFont typeface="Arial" panose="020B0604020202020204" pitchFamily="34" charset="0"/>
              <a:buChar char="•"/>
            </a:pPr>
            <a:r>
              <a:rPr lang="en-US" sz="1200" dirty="0"/>
              <a:t>Corporate secretarial services</a:t>
            </a:r>
          </a:p>
          <a:p>
            <a:pPr marL="171450" indent="-171450">
              <a:lnSpc>
                <a:spcPct val="110000"/>
              </a:lnSpc>
              <a:spcBef>
                <a:spcPts val="0"/>
              </a:spcBef>
              <a:buFont typeface="Arial" panose="020B0604020202020204" pitchFamily="34" charset="0"/>
              <a:buChar char="•"/>
            </a:pPr>
            <a:r>
              <a:rPr lang="en-US" sz="1200" dirty="0"/>
              <a:t>Company administration</a:t>
            </a:r>
          </a:p>
          <a:p>
            <a:pPr marL="171450" indent="-171450">
              <a:lnSpc>
                <a:spcPct val="110000"/>
              </a:lnSpc>
              <a:spcBef>
                <a:spcPts val="0"/>
              </a:spcBef>
              <a:buFont typeface="Arial" panose="020B0604020202020204" pitchFamily="34" charset="0"/>
              <a:buChar char="•"/>
            </a:pPr>
            <a:r>
              <a:rPr lang="en-US" sz="1200" dirty="0"/>
              <a:t>Trustee services </a:t>
            </a:r>
          </a:p>
          <a:p>
            <a:pPr marL="171450" indent="-171450">
              <a:lnSpc>
                <a:spcPct val="110000"/>
              </a:lnSpc>
              <a:spcBef>
                <a:spcPts val="0"/>
              </a:spcBef>
              <a:buFont typeface="Arial" panose="020B0604020202020204" pitchFamily="34" charset="0"/>
              <a:buChar char="•"/>
            </a:pPr>
            <a:r>
              <a:rPr lang="en-US" sz="1200" dirty="0"/>
              <a:t>Accounting, tax and advisory services</a:t>
            </a:r>
          </a:p>
          <a:p>
            <a:pPr>
              <a:lnSpc>
                <a:spcPct val="110000"/>
              </a:lnSpc>
            </a:pPr>
            <a:endParaRPr lang="en-US" sz="1200" dirty="0"/>
          </a:p>
          <a:p>
            <a:pPr>
              <a:lnSpc>
                <a:spcPct val="110000"/>
              </a:lnSpc>
            </a:pPr>
            <a:endParaRPr lang="en-US" sz="1200" dirty="0"/>
          </a:p>
          <a:p>
            <a:pPr>
              <a:lnSpc>
                <a:spcPct val="110000"/>
              </a:lnSpc>
            </a:pPr>
            <a:endParaRPr lang="en-US" sz="1200" dirty="0"/>
          </a:p>
        </p:txBody>
      </p:sp>
      <p:sp>
        <p:nvSpPr>
          <p:cNvPr id="52" name="Text Placeholder 3">
            <a:extLst>
              <a:ext uri="{FF2B5EF4-FFF2-40B4-BE49-F238E27FC236}">
                <a16:creationId xmlns:a16="http://schemas.microsoft.com/office/drawing/2014/main" id="{231B0D1F-8E8F-104D-AB71-8A6D34E7C015}"/>
              </a:ext>
            </a:extLst>
          </p:cNvPr>
          <p:cNvSpPr txBox="1">
            <a:spLocks/>
          </p:cNvSpPr>
          <p:nvPr/>
        </p:nvSpPr>
        <p:spPr>
          <a:xfrm>
            <a:off x="9107356" y="3602221"/>
            <a:ext cx="2239333" cy="7454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spcBef>
                <a:spcPts val="0"/>
              </a:spcBef>
              <a:buFont typeface="Arial" panose="020B0604020202020204" pitchFamily="34" charset="0"/>
              <a:buChar char="•"/>
            </a:pPr>
            <a:r>
              <a:rPr lang="en-US" sz="1200" dirty="0"/>
              <a:t>Trust</a:t>
            </a:r>
          </a:p>
          <a:p>
            <a:pPr marL="171450" indent="-171450">
              <a:lnSpc>
                <a:spcPct val="110000"/>
              </a:lnSpc>
              <a:spcBef>
                <a:spcPts val="0"/>
              </a:spcBef>
              <a:buFont typeface="Arial" panose="020B0604020202020204" pitchFamily="34" charset="0"/>
              <a:buChar char="•"/>
            </a:pPr>
            <a:r>
              <a:rPr lang="en-US" sz="1200" dirty="0"/>
              <a:t>Foundation</a:t>
            </a:r>
          </a:p>
          <a:p>
            <a:pPr marL="171450" indent="-171450">
              <a:lnSpc>
                <a:spcPct val="110000"/>
              </a:lnSpc>
              <a:spcBef>
                <a:spcPts val="0"/>
              </a:spcBef>
              <a:buFont typeface="Arial" panose="020B0604020202020204" pitchFamily="34" charset="0"/>
              <a:buChar char="•"/>
            </a:pPr>
            <a:r>
              <a:rPr lang="en-US" sz="1200" dirty="0"/>
              <a:t>Family Office</a:t>
            </a:r>
          </a:p>
          <a:p>
            <a:pPr>
              <a:lnSpc>
                <a:spcPct val="110000"/>
              </a:lnSpc>
            </a:pPr>
            <a:endParaRPr lang="en-US" sz="1200" dirty="0"/>
          </a:p>
          <a:p>
            <a:pPr>
              <a:lnSpc>
                <a:spcPct val="110000"/>
              </a:lnSpc>
            </a:pPr>
            <a:endParaRPr lang="en-US" sz="1200" dirty="0"/>
          </a:p>
          <a:p>
            <a:pPr>
              <a:lnSpc>
                <a:spcPct val="110000"/>
              </a:lnSpc>
            </a:pPr>
            <a:endParaRPr lang="en-US" sz="1200" dirty="0"/>
          </a:p>
        </p:txBody>
      </p:sp>
      <p:sp>
        <p:nvSpPr>
          <p:cNvPr id="53" name="Text Placeholder 3">
            <a:extLst>
              <a:ext uri="{FF2B5EF4-FFF2-40B4-BE49-F238E27FC236}">
                <a16:creationId xmlns:a16="http://schemas.microsoft.com/office/drawing/2014/main" id="{2319A9F7-F7FA-E441-B3F8-C29573319BBC}"/>
              </a:ext>
            </a:extLst>
          </p:cNvPr>
          <p:cNvSpPr txBox="1">
            <a:spLocks/>
          </p:cNvSpPr>
          <p:nvPr/>
        </p:nvSpPr>
        <p:spPr>
          <a:xfrm>
            <a:off x="1685200" y="5257726"/>
            <a:ext cx="2598042" cy="1090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spcBef>
                <a:spcPts val="0"/>
              </a:spcBef>
              <a:buFont typeface="Arial" panose="020B0604020202020204" pitchFamily="34" charset="0"/>
              <a:buChar char="•"/>
            </a:pPr>
            <a:r>
              <a:rPr lang="en-US" sz="1200" dirty="0"/>
              <a:t>Private and public funds</a:t>
            </a:r>
          </a:p>
          <a:p>
            <a:pPr marL="171450" indent="-171450">
              <a:lnSpc>
                <a:spcPct val="110000"/>
              </a:lnSpc>
              <a:spcBef>
                <a:spcPts val="0"/>
              </a:spcBef>
              <a:buFont typeface="Arial" panose="020B0604020202020204" pitchFamily="34" charset="0"/>
              <a:buChar char="•"/>
            </a:pPr>
            <a:r>
              <a:rPr lang="en-US" sz="1200" dirty="0"/>
              <a:t>Fund management</a:t>
            </a:r>
          </a:p>
          <a:p>
            <a:pPr marL="171450" indent="-171450">
              <a:lnSpc>
                <a:spcPct val="110000"/>
              </a:lnSpc>
              <a:spcBef>
                <a:spcPts val="0"/>
              </a:spcBef>
              <a:buFont typeface="Arial" panose="020B0604020202020204" pitchFamily="34" charset="0"/>
              <a:buChar char="•"/>
            </a:pPr>
            <a:r>
              <a:rPr lang="en-US" sz="1200" dirty="0"/>
              <a:t>Securities licensee business</a:t>
            </a:r>
          </a:p>
          <a:p>
            <a:pPr marL="171450" indent="-171450">
              <a:lnSpc>
                <a:spcPct val="110000"/>
              </a:lnSpc>
              <a:spcBef>
                <a:spcPts val="0"/>
              </a:spcBef>
              <a:buFont typeface="Arial" panose="020B0604020202020204" pitchFamily="34" charset="0"/>
              <a:buChar char="•"/>
            </a:pPr>
            <a:r>
              <a:rPr lang="en-US" sz="1200" dirty="0"/>
              <a:t>Fund administration </a:t>
            </a:r>
          </a:p>
          <a:p>
            <a:pPr marL="171450" indent="-171450">
              <a:lnSpc>
                <a:spcPct val="110000"/>
              </a:lnSpc>
              <a:spcBef>
                <a:spcPts val="0"/>
              </a:spcBef>
              <a:buFont typeface="Arial" panose="020B0604020202020204" pitchFamily="34" charset="0"/>
              <a:buChar char="•"/>
            </a:pPr>
            <a:r>
              <a:rPr lang="en-US" sz="1200" dirty="0"/>
              <a:t>Exchange</a:t>
            </a:r>
          </a:p>
          <a:p>
            <a:pPr>
              <a:lnSpc>
                <a:spcPct val="110000"/>
              </a:lnSpc>
            </a:pPr>
            <a:endParaRPr lang="en-US" sz="1200" dirty="0"/>
          </a:p>
          <a:p>
            <a:pPr>
              <a:lnSpc>
                <a:spcPct val="110000"/>
              </a:lnSpc>
            </a:pPr>
            <a:endParaRPr lang="en-US" sz="1200" dirty="0"/>
          </a:p>
          <a:p>
            <a:pPr>
              <a:lnSpc>
                <a:spcPct val="110000"/>
              </a:lnSpc>
            </a:pPr>
            <a:endParaRPr lang="en-US" sz="1200" dirty="0"/>
          </a:p>
        </p:txBody>
      </p:sp>
      <p:sp>
        <p:nvSpPr>
          <p:cNvPr id="54" name="Text Placeholder 3">
            <a:extLst>
              <a:ext uri="{FF2B5EF4-FFF2-40B4-BE49-F238E27FC236}">
                <a16:creationId xmlns:a16="http://schemas.microsoft.com/office/drawing/2014/main" id="{21C79350-0785-474F-A9F3-734997D69585}"/>
              </a:ext>
            </a:extLst>
          </p:cNvPr>
          <p:cNvSpPr txBox="1">
            <a:spLocks/>
          </p:cNvSpPr>
          <p:nvPr/>
        </p:nvSpPr>
        <p:spPr>
          <a:xfrm>
            <a:off x="5546074" y="5227857"/>
            <a:ext cx="2239333" cy="7510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spcBef>
                <a:spcPts val="0"/>
              </a:spcBef>
              <a:buFont typeface="Arial" panose="020B0604020202020204" pitchFamily="34" charset="0"/>
              <a:buChar char="•"/>
            </a:pPr>
            <a:r>
              <a:rPr lang="en-US" sz="1200" dirty="0"/>
              <a:t>Money broking</a:t>
            </a:r>
          </a:p>
          <a:p>
            <a:pPr marL="171450" indent="-171450">
              <a:lnSpc>
                <a:spcPct val="110000"/>
              </a:lnSpc>
              <a:spcBef>
                <a:spcPts val="0"/>
              </a:spcBef>
              <a:buFont typeface="Arial" panose="020B0604020202020204" pitchFamily="34" charset="0"/>
              <a:buChar char="•"/>
            </a:pPr>
            <a:r>
              <a:rPr lang="en-US" sz="1200" dirty="0"/>
              <a:t>Credit token</a:t>
            </a:r>
          </a:p>
          <a:p>
            <a:pPr marL="171450" indent="-171450">
              <a:lnSpc>
                <a:spcPct val="110000"/>
              </a:lnSpc>
              <a:spcBef>
                <a:spcPts val="0"/>
              </a:spcBef>
              <a:buFont typeface="Arial" panose="020B0604020202020204" pitchFamily="34" charset="0"/>
              <a:buChar char="•"/>
            </a:pPr>
            <a:r>
              <a:rPr lang="en-US" sz="1200" dirty="0"/>
              <a:t>Payment system</a:t>
            </a:r>
          </a:p>
          <a:p>
            <a:pPr>
              <a:lnSpc>
                <a:spcPct val="110000"/>
              </a:lnSpc>
            </a:pPr>
            <a:endParaRPr lang="en-US" sz="1200" dirty="0"/>
          </a:p>
          <a:p>
            <a:pPr>
              <a:lnSpc>
                <a:spcPct val="110000"/>
              </a:lnSpc>
            </a:pPr>
            <a:endParaRPr lang="en-US" sz="1200" dirty="0"/>
          </a:p>
          <a:p>
            <a:pPr>
              <a:lnSpc>
                <a:spcPct val="110000"/>
              </a:lnSpc>
            </a:pPr>
            <a:endParaRPr lang="en-US" sz="1200" dirty="0"/>
          </a:p>
        </p:txBody>
      </p:sp>
      <p:sp>
        <p:nvSpPr>
          <p:cNvPr id="55" name="Text Placeholder 3">
            <a:extLst>
              <a:ext uri="{FF2B5EF4-FFF2-40B4-BE49-F238E27FC236}">
                <a16:creationId xmlns:a16="http://schemas.microsoft.com/office/drawing/2014/main" id="{774B53EA-660E-C548-81AB-6E6AEFF3830E}"/>
              </a:ext>
            </a:extLst>
          </p:cNvPr>
          <p:cNvSpPr txBox="1">
            <a:spLocks/>
          </p:cNvSpPr>
          <p:nvPr/>
        </p:nvSpPr>
        <p:spPr>
          <a:xfrm>
            <a:off x="9127710" y="5210606"/>
            <a:ext cx="2588025" cy="11792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en-US" sz="1200" dirty="0"/>
              <a:t>Petroleum and petroleum relates products and LNG</a:t>
            </a:r>
          </a:p>
          <a:p>
            <a:pPr marL="171450" indent="-171450">
              <a:lnSpc>
                <a:spcPct val="100000"/>
              </a:lnSpc>
              <a:spcBef>
                <a:spcPts val="0"/>
              </a:spcBef>
              <a:buFont typeface="Arial" panose="020B0604020202020204" pitchFamily="34" charset="0"/>
              <a:buChar char="•"/>
            </a:pPr>
            <a:r>
              <a:rPr lang="en-US" sz="1200" dirty="0"/>
              <a:t>Agriculture</a:t>
            </a:r>
          </a:p>
          <a:p>
            <a:pPr marL="171450" indent="-171450">
              <a:lnSpc>
                <a:spcPct val="100000"/>
              </a:lnSpc>
              <a:spcBef>
                <a:spcPts val="0"/>
              </a:spcBef>
              <a:buFont typeface="Arial" panose="020B0604020202020204" pitchFamily="34" charset="0"/>
              <a:buChar char="•"/>
            </a:pPr>
            <a:r>
              <a:rPr lang="en-US" sz="1200" dirty="0"/>
              <a:t>Base minerals</a:t>
            </a:r>
          </a:p>
          <a:p>
            <a:pPr marL="171450" indent="-171450">
              <a:lnSpc>
                <a:spcPct val="100000"/>
              </a:lnSpc>
              <a:spcBef>
                <a:spcPts val="0"/>
              </a:spcBef>
              <a:buFont typeface="Arial" panose="020B0604020202020204" pitchFamily="34" charset="0"/>
              <a:buChar char="•"/>
            </a:pPr>
            <a:r>
              <a:rPr lang="en-US" sz="1200" dirty="0"/>
              <a:t>Chemicals</a:t>
            </a:r>
          </a:p>
          <a:p>
            <a:pPr marL="171450" indent="-171450">
              <a:lnSpc>
                <a:spcPct val="100000"/>
              </a:lnSpc>
              <a:spcBef>
                <a:spcPts val="0"/>
              </a:spcBef>
              <a:buFont typeface="Arial" panose="020B0604020202020204" pitchFamily="34" charset="0"/>
              <a:buChar char="•"/>
            </a:pPr>
            <a:r>
              <a:rPr lang="en-US" sz="1200" dirty="0"/>
              <a:t>Refined raw materials</a:t>
            </a:r>
          </a:p>
          <a:p>
            <a:pPr>
              <a:lnSpc>
                <a:spcPct val="110000"/>
              </a:lnSpc>
            </a:pPr>
            <a:endParaRPr lang="en-US" sz="1200" dirty="0"/>
          </a:p>
          <a:p>
            <a:pPr>
              <a:lnSpc>
                <a:spcPct val="110000"/>
              </a:lnSpc>
            </a:pPr>
            <a:endParaRPr lang="en-US" sz="1200" dirty="0"/>
          </a:p>
          <a:p>
            <a:pPr>
              <a:lnSpc>
                <a:spcPct val="110000"/>
              </a:lnSpc>
            </a:pPr>
            <a:endParaRPr lang="en-US" sz="1200" dirty="0"/>
          </a:p>
        </p:txBody>
      </p:sp>
    </p:spTree>
    <p:extLst>
      <p:ext uri="{BB962C8B-B14F-4D97-AF65-F5344CB8AC3E}">
        <p14:creationId xmlns:p14="http://schemas.microsoft.com/office/powerpoint/2010/main" val="12484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33C3B7D-75FF-334A-A486-5B5D3B83625E}"/>
              </a:ext>
            </a:extLst>
          </p:cNvPr>
          <p:cNvPicPr>
            <a:picLocks noChangeAspect="1"/>
          </p:cNvPicPr>
          <p:nvPr/>
        </p:nvPicPr>
        <p:blipFill>
          <a:blip r:embed="rId2">
            <a:alphaModFix amt="70000"/>
          </a:blip>
          <a:stretch>
            <a:fillRect/>
          </a:stretch>
        </p:blipFill>
        <p:spPr>
          <a:xfrm>
            <a:off x="7227277" y="1943154"/>
            <a:ext cx="3861612" cy="3800833"/>
          </a:xfrm>
          <a:prstGeom prst="ellipse">
            <a:avLst/>
          </a:prstGeom>
          <a:ln>
            <a:noFill/>
          </a:ln>
          <a:effectLst/>
        </p:spPr>
      </p:pic>
      <p:sp>
        <p:nvSpPr>
          <p:cNvPr id="21" name="Text Placeholder 22">
            <a:extLst>
              <a:ext uri="{FF2B5EF4-FFF2-40B4-BE49-F238E27FC236}">
                <a16:creationId xmlns:a16="http://schemas.microsoft.com/office/drawing/2014/main" id="{33CE365A-C09F-5F4C-9B47-07A2936F4DDE}"/>
              </a:ext>
            </a:extLst>
          </p:cNvPr>
          <p:cNvSpPr txBox="1">
            <a:spLocks/>
          </p:cNvSpPr>
          <p:nvPr/>
        </p:nvSpPr>
        <p:spPr>
          <a:xfrm>
            <a:off x="923803" y="4115514"/>
            <a:ext cx="457200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Other Benefits</a:t>
            </a:r>
            <a:endParaRPr lang="en-US" b="1" dirty="0"/>
          </a:p>
        </p:txBody>
      </p:sp>
      <p:sp>
        <p:nvSpPr>
          <p:cNvPr id="22" name="Title 12">
            <a:extLst>
              <a:ext uri="{FF2B5EF4-FFF2-40B4-BE49-F238E27FC236}">
                <a16:creationId xmlns:a16="http://schemas.microsoft.com/office/drawing/2014/main" id="{D377FDE1-8762-9142-BE8E-615F83FD567C}"/>
              </a:ext>
            </a:extLst>
          </p:cNvPr>
          <p:cNvSpPr>
            <a:spLocks noGrp="1"/>
          </p:cNvSpPr>
          <p:nvPr>
            <p:ph type="title"/>
          </p:nvPr>
        </p:nvSpPr>
        <p:spPr>
          <a:xfrm>
            <a:off x="685249" y="418038"/>
            <a:ext cx="6971689" cy="1042588"/>
          </a:xfrm>
        </p:spPr>
        <p:txBody>
          <a:bodyPr>
            <a:normAutofit/>
          </a:bodyPr>
          <a:lstStyle/>
          <a:p>
            <a:r>
              <a:rPr lang="en-US" dirty="0">
                <a:latin typeface="Helvetica Neue" panose="02000503000000020004"/>
              </a:rPr>
              <a:t>Fiscal Structure and Corporate Entity Benefits</a:t>
            </a:r>
            <a:endParaRPr lang="en-US" dirty="0"/>
          </a:p>
        </p:txBody>
      </p:sp>
      <p:sp>
        <p:nvSpPr>
          <p:cNvPr id="23" name="TextBox 22">
            <a:extLst>
              <a:ext uri="{FF2B5EF4-FFF2-40B4-BE49-F238E27FC236}">
                <a16:creationId xmlns:a16="http://schemas.microsoft.com/office/drawing/2014/main" id="{83E0BC04-382D-0241-A0DE-DCE0A5EA0859}"/>
              </a:ext>
            </a:extLst>
          </p:cNvPr>
          <p:cNvSpPr txBox="1"/>
          <p:nvPr/>
        </p:nvSpPr>
        <p:spPr>
          <a:xfrm>
            <a:off x="923804" y="1917733"/>
            <a:ext cx="4572000" cy="2339102"/>
          </a:xfrm>
          <a:prstGeom prst="rect">
            <a:avLst/>
          </a:prstGeom>
          <a:noFill/>
        </p:spPr>
        <p:txBody>
          <a:bodyPr wrap="square">
            <a:spAutoFit/>
          </a:bodyPr>
          <a:lstStyle/>
          <a:p>
            <a:pPr marL="232172" lvl="1" indent="-232172" algn="just"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Income from Labuan trading activities (as defined) taxed at 3% of </a:t>
            </a:r>
            <a:r>
              <a:rPr lang="en-US" altLang="zh-CN" sz="1400" dirty="0">
                <a:solidFill>
                  <a:srgbClr val="58595B"/>
                </a:solidFill>
                <a:latin typeface="Helvetica Neue" panose="02000503000000020004"/>
                <a:ea typeface="宋体" panose="02010600030101010101" pitchFamily="2" charset="-122"/>
              </a:rPr>
              <a:t>net </a:t>
            </a:r>
            <a:r>
              <a:rPr lang="en-US" sz="1400" dirty="0">
                <a:solidFill>
                  <a:srgbClr val="58595B"/>
                </a:solidFill>
                <a:latin typeface="Helvetica Neue" panose="02000503000000020004"/>
              </a:rPr>
              <a:t>audited profits</a:t>
            </a:r>
          </a:p>
          <a:p>
            <a:pPr marL="232172" lvl="1" indent="-232172" algn="just"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Non-trading income (e.g., from investment holding activities) </a:t>
            </a:r>
            <a:r>
              <a:rPr lang="en-US" sz="1400" dirty="0">
                <a:solidFill>
                  <a:srgbClr val="58595B"/>
                </a:solidFill>
                <a:latin typeface="Helvetica Neue" panose="02000503000000020004"/>
                <a:ea typeface="宋体" panose="02010600030101010101" pitchFamily="2" charset="-122"/>
              </a:rPr>
              <a:t>attracts no </a:t>
            </a:r>
            <a:r>
              <a:rPr lang="en-US" altLang="zh-CN" sz="1400" dirty="0">
                <a:solidFill>
                  <a:srgbClr val="58595B"/>
                </a:solidFill>
                <a:latin typeface="Helvetica Neue" panose="02000503000000020004"/>
                <a:ea typeface="宋体" panose="02010600030101010101" pitchFamily="2" charset="-122"/>
              </a:rPr>
              <a:t>tax</a:t>
            </a:r>
          </a:p>
          <a:p>
            <a:pPr marL="232172" lvl="1" indent="-232172" defTabSz="742950">
              <a:spcAft>
                <a:spcPts val="600"/>
              </a:spcAft>
              <a:buFont typeface="Arial" panose="020B0604020202020204" pitchFamily="34" charset="0"/>
              <a:buChar char="•"/>
              <a:defRPr/>
            </a:pPr>
            <a:r>
              <a:rPr lang="en-US" altLang="zh-CN" sz="1400" dirty="0">
                <a:solidFill>
                  <a:srgbClr val="58595B"/>
                </a:solidFill>
                <a:latin typeface="Helvetica Neue" panose="02000503000000020004"/>
                <a:ea typeface="宋体" panose="02010600030101010101" pitchFamily="2" charset="-122"/>
              </a:rPr>
              <a:t>Clear and prescribed Substance Requirements based on business activities via a Gazette issued by Parliament of Malaysia </a:t>
            </a:r>
          </a:p>
          <a:p>
            <a:pPr marL="232172" lvl="1" indent="-232172" algn="just" defTabSz="742950">
              <a:spcAft>
                <a:spcPts val="600"/>
              </a:spcAft>
              <a:buFont typeface="Arial" panose="020B0604020202020204" pitchFamily="34" charset="0"/>
              <a:buChar char="•"/>
              <a:defRPr/>
            </a:pPr>
            <a:r>
              <a:rPr lang="en-US" altLang="zh-CN" sz="1400" dirty="0">
                <a:solidFill>
                  <a:srgbClr val="58595B"/>
                </a:solidFill>
                <a:latin typeface="Helvetica Neue" panose="02000503000000020004"/>
                <a:ea typeface="宋体" panose="02010600030101010101" pitchFamily="2" charset="-122"/>
              </a:rPr>
              <a:t>Fiscal Regime is perpetual not time bound  </a:t>
            </a:r>
            <a:endParaRPr lang="en-US" sz="1400" dirty="0">
              <a:solidFill>
                <a:srgbClr val="58595B"/>
              </a:solidFill>
              <a:latin typeface="Helvetica Neue" panose="02000503000000020004"/>
              <a:ea typeface="宋体" panose="02010600030101010101" pitchFamily="2" charset="-122"/>
            </a:endParaRPr>
          </a:p>
          <a:p>
            <a:pPr marL="0" lvl="1" algn="just" defTabSz="742950">
              <a:spcAft>
                <a:spcPts val="600"/>
              </a:spcAft>
              <a:defRPr/>
            </a:pPr>
            <a:endParaRPr lang="en-US" sz="1400" dirty="0">
              <a:solidFill>
                <a:prstClr val="black"/>
              </a:solidFill>
              <a:latin typeface="Helvetica Neue" panose="02000503000000020004"/>
              <a:ea typeface="宋体" panose="02010600030101010101" pitchFamily="2" charset="-122"/>
            </a:endParaRPr>
          </a:p>
        </p:txBody>
      </p:sp>
      <p:sp>
        <p:nvSpPr>
          <p:cNvPr id="24" name="Rectangle 23">
            <a:extLst>
              <a:ext uri="{FF2B5EF4-FFF2-40B4-BE49-F238E27FC236}">
                <a16:creationId xmlns:a16="http://schemas.microsoft.com/office/drawing/2014/main" id="{5AC6DA4F-B2EB-C541-A846-01EAFA58E893}"/>
              </a:ext>
            </a:extLst>
          </p:cNvPr>
          <p:cNvSpPr/>
          <p:nvPr/>
        </p:nvSpPr>
        <p:spPr>
          <a:xfrm>
            <a:off x="923803" y="4445470"/>
            <a:ext cx="5387464" cy="1908215"/>
          </a:xfrm>
          <a:prstGeom prst="rect">
            <a:avLst/>
          </a:prstGeom>
        </p:spPr>
        <p:txBody>
          <a:bodyPr wrap="square">
            <a:spAutoFit/>
          </a:bodyPr>
          <a:lstStyle/>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Exemption from withholding tax on dividends, interest, royalties, service fees and lease payments to non-residents</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Exemption from stamp duty</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Access to most of Malaysia’s 70+ double taxation agreements*</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100% foreign ownership</a:t>
            </a:r>
          </a:p>
          <a:p>
            <a:pPr marL="232172" lvl="1" indent="-232172" defTabSz="742950">
              <a:spcAft>
                <a:spcPts val="600"/>
              </a:spcAft>
              <a:buFont typeface="Arial" panose="020B0604020202020204" pitchFamily="34" charset="0"/>
              <a:buChar char="•"/>
              <a:defRPr/>
            </a:pPr>
            <a:r>
              <a:rPr lang="en-US" sz="1400" dirty="0">
                <a:solidFill>
                  <a:srgbClr val="58595B"/>
                </a:solidFill>
                <a:latin typeface="Helvetica Neue" panose="02000503000000020004"/>
              </a:rPr>
              <a:t>Access to live in Malaysia</a:t>
            </a:r>
          </a:p>
        </p:txBody>
      </p:sp>
      <p:sp>
        <p:nvSpPr>
          <p:cNvPr id="27" name="TextBox 26">
            <a:extLst>
              <a:ext uri="{FF2B5EF4-FFF2-40B4-BE49-F238E27FC236}">
                <a16:creationId xmlns:a16="http://schemas.microsoft.com/office/drawing/2014/main" id="{A3860343-2957-CF4F-9DC6-7A66DDFF2859}"/>
              </a:ext>
            </a:extLst>
          </p:cNvPr>
          <p:cNvSpPr txBox="1"/>
          <p:nvPr/>
        </p:nvSpPr>
        <p:spPr>
          <a:xfrm>
            <a:off x="1019908" y="1573823"/>
            <a:ext cx="3068515" cy="369332"/>
          </a:xfrm>
          <a:prstGeom prst="rect">
            <a:avLst/>
          </a:prstGeom>
          <a:noFill/>
        </p:spPr>
        <p:txBody>
          <a:bodyPr wrap="square" rtlCol="0">
            <a:spAutoFit/>
          </a:bodyPr>
          <a:lstStyle/>
          <a:p>
            <a:r>
              <a:rPr lang="en-US"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Tax Structure</a:t>
            </a:r>
          </a:p>
        </p:txBody>
      </p:sp>
      <p:sp>
        <p:nvSpPr>
          <p:cNvPr id="28" name="TextBox 27">
            <a:extLst>
              <a:ext uri="{FF2B5EF4-FFF2-40B4-BE49-F238E27FC236}">
                <a16:creationId xmlns:a16="http://schemas.microsoft.com/office/drawing/2014/main" id="{A94F60CE-7B00-A04D-BFC9-2E3A4E94ED46}"/>
              </a:ext>
            </a:extLst>
          </p:cNvPr>
          <p:cNvSpPr txBox="1"/>
          <p:nvPr/>
        </p:nvSpPr>
        <p:spPr>
          <a:xfrm>
            <a:off x="923803" y="4076138"/>
            <a:ext cx="3068515" cy="369332"/>
          </a:xfrm>
          <a:prstGeom prst="rect">
            <a:avLst/>
          </a:prstGeom>
          <a:noFill/>
        </p:spPr>
        <p:txBody>
          <a:bodyPr wrap="square" rtlCol="0">
            <a:spAutoFit/>
          </a:bodyPr>
          <a:lstStyle/>
          <a:p>
            <a:r>
              <a:rPr lang="en-US" b="1" dirty="0">
                <a:solidFill>
                  <a:srgbClr val="58595B"/>
                </a:solidFill>
                <a:latin typeface="Helvetica Neue" panose="02000503000000020004" pitchFamily="2" charset="0"/>
                <a:ea typeface="Helvetica Neue" panose="02000503000000020004" pitchFamily="2" charset="0"/>
                <a:cs typeface="Helvetica Neue" panose="02000503000000020004" pitchFamily="2" charset="0"/>
              </a:rPr>
              <a:t>Other Benefits</a:t>
            </a:r>
          </a:p>
        </p:txBody>
      </p:sp>
      <p:grpSp>
        <p:nvGrpSpPr>
          <p:cNvPr id="31" name="Group 30">
            <a:extLst>
              <a:ext uri="{FF2B5EF4-FFF2-40B4-BE49-F238E27FC236}">
                <a16:creationId xmlns:a16="http://schemas.microsoft.com/office/drawing/2014/main" id="{FFE108A9-AE36-9746-BFAB-CF0DD23057D0}"/>
              </a:ext>
            </a:extLst>
          </p:cNvPr>
          <p:cNvGrpSpPr/>
          <p:nvPr/>
        </p:nvGrpSpPr>
        <p:grpSpPr>
          <a:xfrm>
            <a:off x="6696198" y="1573823"/>
            <a:ext cx="1723559" cy="1723559"/>
            <a:chOff x="6594231" y="4577496"/>
            <a:chExt cx="1723559" cy="1723559"/>
          </a:xfrm>
        </p:grpSpPr>
        <p:sp>
          <p:nvSpPr>
            <p:cNvPr id="30" name="Oval 29">
              <a:extLst>
                <a:ext uri="{FF2B5EF4-FFF2-40B4-BE49-F238E27FC236}">
                  <a16:creationId xmlns:a16="http://schemas.microsoft.com/office/drawing/2014/main" id="{B50244A6-5354-3F42-BADB-B82411ABFA80}"/>
                </a:ext>
              </a:extLst>
            </p:cNvPr>
            <p:cNvSpPr/>
            <p:nvPr/>
          </p:nvSpPr>
          <p:spPr>
            <a:xfrm>
              <a:off x="6594231" y="4577496"/>
              <a:ext cx="1723559" cy="1723559"/>
            </a:xfrm>
            <a:prstGeom prst="ellipse">
              <a:avLst/>
            </a:prstGeom>
            <a:solidFill>
              <a:srgbClr val="840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7">
              <a:extLst>
                <a:ext uri="{FF2B5EF4-FFF2-40B4-BE49-F238E27FC236}">
                  <a16:creationId xmlns:a16="http://schemas.microsoft.com/office/drawing/2014/main" id="{2E4F44BA-F44A-1849-BEA7-035177DA439F}"/>
                </a:ext>
              </a:extLst>
            </p:cNvPr>
            <p:cNvSpPr txBox="1">
              <a:spLocks/>
            </p:cNvSpPr>
            <p:nvPr/>
          </p:nvSpPr>
          <p:spPr>
            <a:xfrm>
              <a:off x="6842886" y="4994434"/>
              <a:ext cx="1369131" cy="96654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58595B"/>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b="1" dirty="0"/>
                <a:t>Business and Investment Activities</a:t>
              </a:r>
            </a:p>
          </p:txBody>
        </p:sp>
      </p:grpSp>
      <p:sp>
        <p:nvSpPr>
          <p:cNvPr id="12" name="Rectangle 11">
            <a:extLst>
              <a:ext uri="{FF2B5EF4-FFF2-40B4-BE49-F238E27FC236}">
                <a16:creationId xmlns:a16="http://schemas.microsoft.com/office/drawing/2014/main" id="{4DAD1A90-3744-48DD-8FF2-1E23D4CC2F4C}"/>
              </a:ext>
            </a:extLst>
          </p:cNvPr>
          <p:cNvSpPr/>
          <p:nvPr/>
        </p:nvSpPr>
        <p:spPr>
          <a:xfrm>
            <a:off x="923803" y="6119336"/>
            <a:ext cx="5387464" cy="430887"/>
          </a:xfrm>
          <a:prstGeom prst="rect">
            <a:avLst/>
          </a:prstGeom>
        </p:spPr>
        <p:txBody>
          <a:bodyPr wrap="square">
            <a:spAutoFit/>
          </a:bodyPr>
          <a:lstStyle/>
          <a:p>
            <a:pPr marL="0" lvl="1" defTabSz="742950">
              <a:spcAft>
                <a:spcPts val="600"/>
              </a:spcAft>
              <a:defRPr/>
            </a:pPr>
            <a:r>
              <a:rPr lang="en-US" sz="1100" i="1" dirty="0">
                <a:solidFill>
                  <a:srgbClr val="58595B"/>
                </a:solidFill>
                <a:latin typeface="Helvetica Neue" panose="02000503000000020004"/>
              </a:rPr>
              <a:t>* Labuan entities enjoy the benefits of most of Malaysia’s tax treaties, but certain treaties have specifically excluded Labuan entities from treaty benefits</a:t>
            </a:r>
          </a:p>
        </p:txBody>
      </p:sp>
    </p:spTree>
    <p:extLst>
      <p:ext uri="{BB962C8B-B14F-4D97-AF65-F5344CB8AC3E}">
        <p14:creationId xmlns:p14="http://schemas.microsoft.com/office/powerpoint/2010/main" val="105432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D822384-3B4B-584E-8A08-F2860ADFBA55}"/>
              </a:ext>
            </a:extLst>
          </p:cNvPr>
          <p:cNvSpPr>
            <a:spLocks noGrp="1"/>
          </p:cNvSpPr>
          <p:nvPr>
            <p:ph type="title"/>
          </p:nvPr>
        </p:nvSpPr>
        <p:spPr>
          <a:xfrm>
            <a:off x="685249" y="452104"/>
            <a:ext cx="7728164" cy="551415"/>
          </a:xfrm>
        </p:spPr>
        <p:txBody>
          <a:bodyPr/>
          <a:lstStyle/>
          <a:p>
            <a:r>
              <a:rPr lang="en-US" dirty="0"/>
              <a:t>Home to International Brands</a:t>
            </a:r>
          </a:p>
        </p:txBody>
      </p:sp>
      <p:grpSp>
        <p:nvGrpSpPr>
          <p:cNvPr id="4" name="Group 3">
            <a:extLst>
              <a:ext uri="{FF2B5EF4-FFF2-40B4-BE49-F238E27FC236}">
                <a16:creationId xmlns:a16="http://schemas.microsoft.com/office/drawing/2014/main" id="{F5153487-B1BB-4648-B1B2-71A7BA77A0E0}"/>
              </a:ext>
            </a:extLst>
          </p:cNvPr>
          <p:cNvGrpSpPr/>
          <p:nvPr/>
        </p:nvGrpSpPr>
        <p:grpSpPr>
          <a:xfrm>
            <a:off x="1206434" y="1420939"/>
            <a:ext cx="2284751" cy="4685740"/>
            <a:chOff x="872079" y="1232452"/>
            <a:chExt cx="2516519" cy="5335325"/>
          </a:xfrm>
        </p:grpSpPr>
        <p:sp>
          <p:nvSpPr>
            <p:cNvPr id="21" name="Round Diagonal Corner of Rectangle 20">
              <a:extLst>
                <a:ext uri="{FF2B5EF4-FFF2-40B4-BE49-F238E27FC236}">
                  <a16:creationId xmlns:a16="http://schemas.microsoft.com/office/drawing/2014/main" id="{65526018-1106-7448-8E29-718939505CF8}"/>
                </a:ext>
              </a:extLst>
            </p:cNvPr>
            <p:cNvSpPr/>
            <p:nvPr/>
          </p:nvSpPr>
          <p:spPr>
            <a:xfrm>
              <a:off x="872080" y="1232453"/>
              <a:ext cx="2514472" cy="5335324"/>
            </a:xfrm>
            <a:prstGeom prst="round2DiagRect">
              <a:avLst/>
            </a:prstGeom>
            <a:no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sp>
          <p:nvSpPr>
            <p:cNvPr id="19" name="Round Diagonal Corner of Rectangle 18">
              <a:extLst>
                <a:ext uri="{FF2B5EF4-FFF2-40B4-BE49-F238E27FC236}">
                  <a16:creationId xmlns:a16="http://schemas.microsoft.com/office/drawing/2014/main" id="{43803091-D04A-B143-AB2F-313B27EA5866}"/>
                </a:ext>
              </a:extLst>
            </p:cNvPr>
            <p:cNvSpPr/>
            <p:nvPr/>
          </p:nvSpPr>
          <p:spPr>
            <a:xfrm>
              <a:off x="872079" y="1232452"/>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5645FE-8BB7-F54E-AD59-220907F91E6C}"/>
                </a:ext>
              </a:extLst>
            </p:cNvPr>
            <p:cNvSpPr/>
            <p:nvPr/>
          </p:nvSpPr>
          <p:spPr>
            <a:xfrm>
              <a:off x="1523919" y="1303668"/>
              <a:ext cx="1203794" cy="385027"/>
            </a:xfrm>
            <a:prstGeom prst="rect">
              <a:avLst/>
            </a:prstGeom>
          </p:spPr>
          <p:txBody>
            <a:bodyPr wrap="square">
              <a:spAutoFit/>
            </a:bodyPr>
            <a:lstStyle/>
            <a:p>
              <a:pPr marL="12700" algn="ctr">
                <a:spcBef>
                  <a:spcPts val="95"/>
                </a:spcBef>
              </a:pPr>
              <a:r>
                <a:rPr lang="en-MY" sz="16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Banks</a:t>
              </a:r>
              <a:endParaRPr lang="en-MY"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1" name="object 29">
              <a:extLst>
                <a:ext uri="{FF2B5EF4-FFF2-40B4-BE49-F238E27FC236}">
                  <a16:creationId xmlns:a16="http://schemas.microsoft.com/office/drawing/2014/main" id="{1085EA1E-6FF8-2248-94C8-AADB4D14E5EB}"/>
                </a:ext>
              </a:extLst>
            </p:cNvPr>
            <p:cNvPicPr/>
            <p:nvPr/>
          </p:nvPicPr>
          <p:blipFill>
            <a:blip r:embed="rId2" cstate="print"/>
            <a:stretch>
              <a:fillRect/>
            </a:stretch>
          </p:blipFill>
          <p:spPr>
            <a:xfrm>
              <a:off x="1087285" y="1966787"/>
              <a:ext cx="857775" cy="486641"/>
            </a:xfrm>
            <a:prstGeom prst="rect">
              <a:avLst/>
            </a:prstGeom>
          </p:spPr>
        </p:pic>
        <p:pic>
          <p:nvPicPr>
            <p:cNvPr id="32" name="object 30">
              <a:extLst>
                <a:ext uri="{FF2B5EF4-FFF2-40B4-BE49-F238E27FC236}">
                  <a16:creationId xmlns:a16="http://schemas.microsoft.com/office/drawing/2014/main" id="{2D972C7D-CEB5-A443-9830-6E416C56A3EB}"/>
                </a:ext>
              </a:extLst>
            </p:cNvPr>
            <p:cNvPicPr/>
            <p:nvPr/>
          </p:nvPicPr>
          <p:blipFill>
            <a:blip r:embed="rId3" cstate="print"/>
            <a:stretch>
              <a:fillRect/>
            </a:stretch>
          </p:blipFill>
          <p:spPr>
            <a:xfrm>
              <a:off x="1055839" y="3666833"/>
              <a:ext cx="998207" cy="205311"/>
            </a:xfrm>
            <a:prstGeom prst="rect">
              <a:avLst/>
            </a:prstGeom>
          </p:spPr>
        </p:pic>
        <p:pic>
          <p:nvPicPr>
            <p:cNvPr id="33" name="object 31">
              <a:extLst>
                <a:ext uri="{FF2B5EF4-FFF2-40B4-BE49-F238E27FC236}">
                  <a16:creationId xmlns:a16="http://schemas.microsoft.com/office/drawing/2014/main" id="{D0BEEAAE-F46E-5B4A-86E9-275BAA90585A}"/>
                </a:ext>
              </a:extLst>
            </p:cNvPr>
            <p:cNvPicPr/>
            <p:nvPr/>
          </p:nvPicPr>
          <p:blipFill>
            <a:blip r:embed="rId4" cstate="print"/>
            <a:stretch>
              <a:fillRect/>
            </a:stretch>
          </p:blipFill>
          <p:spPr>
            <a:xfrm>
              <a:off x="2605437" y="5286054"/>
              <a:ext cx="553550" cy="527645"/>
            </a:xfrm>
            <a:prstGeom prst="rect">
              <a:avLst/>
            </a:prstGeom>
          </p:spPr>
        </p:pic>
        <p:pic>
          <p:nvPicPr>
            <p:cNvPr id="34" name="object 32">
              <a:extLst>
                <a:ext uri="{FF2B5EF4-FFF2-40B4-BE49-F238E27FC236}">
                  <a16:creationId xmlns:a16="http://schemas.microsoft.com/office/drawing/2014/main" id="{01C460F9-9A36-1F46-A039-BB64E00088DC}"/>
                </a:ext>
              </a:extLst>
            </p:cNvPr>
            <p:cNvPicPr/>
            <p:nvPr/>
          </p:nvPicPr>
          <p:blipFill>
            <a:blip r:embed="rId5" cstate="print"/>
            <a:stretch>
              <a:fillRect/>
            </a:stretch>
          </p:blipFill>
          <p:spPr>
            <a:xfrm>
              <a:off x="2605437" y="5913232"/>
              <a:ext cx="590439" cy="492664"/>
            </a:xfrm>
            <a:prstGeom prst="rect">
              <a:avLst/>
            </a:prstGeom>
          </p:spPr>
        </p:pic>
        <p:pic>
          <p:nvPicPr>
            <p:cNvPr id="35" name="object 33">
              <a:extLst>
                <a:ext uri="{FF2B5EF4-FFF2-40B4-BE49-F238E27FC236}">
                  <a16:creationId xmlns:a16="http://schemas.microsoft.com/office/drawing/2014/main" id="{DE288984-693F-CC4E-8A7C-56B968FDF15A}"/>
                </a:ext>
              </a:extLst>
            </p:cNvPr>
            <p:cNvPicPr/>
            <p:nvPr/>
          </p:nvPicPr>
          <p:blipFill>
            <a:blip r:embed="rId6" cstate="print"/>
            <a:stretch>
              <a:fillRect/>
            </a:stretch>
          </p:blipFill>
          <p:spPr>
            <a:xfrm>
              <a:off x="1047278" y="3142301"/>
              <a:ext cx="1078537" cy="335000"/>
            </a:xfrm>
            <a:prstGeom prst="rect">
              <a:avLst/>
            </a:prstGeom>
          </p:spPr>
        </p:pic>
        <p:pic>
          <p:nvPicPr>
            <p:cNvPr id="36" name="object 34">
              <a:extLst>
                <a:ext uri="{FF2B5EF4-FFF2-40B4-BE49-F238E27FC236}">
                  <a16:creationId xmlns:a16="http://schemas.microsoft.com/office/drawing/2014/main" id="{5EA732F3-EA42-C24C-8BED-F7840A98C527}"/>
                </a:ext>
              </a:extLst>
            </p:cNvPr>
            <p:cNvPicPr/>
            <p:nvPr/>
          </p:nvPicPr>
          <p:blipFill>
            <a:blip r:embed="rId7" cstate="print"/>
            <a:stretch>
              <a:fillRect/>
            </a:stretch>
          </p:blipFill>
          <p:spPr>
            <a:xfrm>
              <a:off x="1049285" y="5126475"/>
              <a:ext cx="1348274" cy="186923"/>
            </a:xfrm>
            <a:prstGeom prst="rect">
              <a:avLst/>
            </a:prstGeom>
          </p:spPr>
        </p:pic>
        <p:pic>
          <p:nvPicPr>
            <p:cNvPr id="37" name="object 35">
              <a:extLst>
                <a:ext uri="{FF2B5EF4-FFF2-40B4-BE49-F238E27FC236}">
                  <a16:creationId xmlns:a16="http://schemas.microsoft.com/office/drawing/2014/main" id="{11E124E8-3E51-464F-938A-2110F2FC764A}"/>
                </a:ext>
              </a:extLst>
            </p:cNvPr>
            <p:cNvPicPr/>
            <p:nvPr/>
          </p:nvPicPr>
          <p:blipFill>
            <a:blip r:embed="rId8" cstate="print"/>
            <a:stretch>
              <a:fillRect/>
            </a:stretch>
          </p:blipFill>
          <p:spPr>
            <a:xfrm>
              <a:off x="1055839" y="4022436"/>
              <a:ext cx="998207" cy="381796"/>
            </a:xfrm>
            <a:prstGeom prst="rect">
              <a:avLst/>
            </a:prstGeom>
          </p:spPr>
        </p:pic>
        <p:pic>
          <p:nvPicPr>
            <p:cNvPr id="38" name="object 36">
              <a:extLst>
                <a:ext uri="{FF2B5EF4-FFF2-40B4-BE49-F238E27FC236}">
                  <a16:creationId xmlns:a16="http://schemas.microsoft.com/office/drawing/2014/main" id="{7BDC55AA-9E8E-E940-8A5A-5D4ABD2C9911}"/>
                </a:ext>
              </a:extLst>
            </p:cNvPr>
            <p:cNvPicPr/>
            <p:nvPr/>
          </p:nvPicPr>
          <p:blipFill>
            <a:blip r:embed="rId9" cstate="print"/>
            <a:stretch>
              <a:fillRect/>
            </a:stretch>
          </p:blipFill>
          <p:spPr>
            <a:xfrm>
              <a:off x="2241284" y="3617721"/>
              <a:ext cx="978655" cy="246293"/>
            </a:xfrm>
            <a:prstGeom prst="rect">
              <a:avLst/>
            </a:prstGeom>
          </p:spPr>
        </p:pic>
        <p:pic>
          <p:nvPicPr>
            <p:cNvPr id="39" name="object 37">
              <a:extLst>
                <a:ext uri="{FF2B5EF4-FFF2-40B4-BE49-F238E27FC236}">
                  <a16:creationId xmlns:a16="http://schemas.microsoft.com/office/drawing/2014/main" id="{4B86E60D-C952-B146-BDE2-76BB8F2D4990}"/>
                </a:ext>
              </a:extLst>
            </p:cNvPr>
            <p:cNvPicPr/>
            <p:nvPr/>
          </p:nvPicPr>
          <p:blipFill>
            <a:blip r:embed="rId10" cstate="print"/>
            <a:stretch>
              <a:fillRect/>
            </a:stretch>
          </p:blipFill>
          <p:spPr>
            <a:xfrm>
              <a:off x="2270851" y="3023572"/>
              <a:ext cx="859612" cy="453735"/>
            </a:xfrm>
            <a:prstGeom prst="rect">
              <a:avLst/>
            </a:prstGeom>
          </p:spPr>
        </p:pic>
        <p:pic>
          <p:nvPicPr>
            <p:cNvPr id="40" name="object 38">
              <a:extLst>
                <a:ext uri="{FF2B5EF4-FFF2-40B4-BE49-F238E27FC236}">
                  <a16:creationId xmlns:a16="http://schemas.microsoft.com/office/drawing/2014/main" id="{EC0FF98E-FBA3-8C44-8F6B-F179013E9537}"/>
                </a:ext>
              </a:extLst>
            </p:cNvPr>
            <p:cNvPicPr/>
            <p:nvPr/>
          </p:nvPicPr>
          <p:blipFill>
            <a:blip r:embed="rId11" cstate="print"/>
            <a:stretch>
              <a:fillRect/>
            </a:stretch>
          </p:blipFill>
          <p:spPr>
            <a:xfrm>
              <a:off x="2250055" y="3973332"/>
              <a:ext cx="1022494" cy="448830"/>
            </a:xfrm>
            <a:prstGeom prst="rect">
              <a:avLst/>
            </a:prstGeom>
          </p:spPr>
        </p:pic>
        <p:pic>
          <p:nvPicPr>
            <p:cNvPr id="41" name="object 39">
              <a:extLst>
                <a:ext uri="{FF2B5EF4-FFF2-40B4-BE49-F238E27FC236}">
                  <a16:creationId xmlns:a16="http://schemas.microsoft.com/office/drawing/2014/main" id="{D31D6321-2776-BE4E-92C7-D6D934C7FD13}"/>
                </a:ext>
              </a:extLst>
            </p:cNvPr>
            <p:cNvPicPr/>
            <p:nvPr/>
          </p:nvPicPr>
          <p:blipFill>
            <a:blip r:embed="rId12" cstate="print"/>
            <a:stretch>
              <a:fillRect/>
            </a:stretch>
          </p:blipFill>
          <p:spPr>
            <a:xfrm>
              <a:off x="2228581" y="2603676"/>
              <a:ext cx="991358" cy="321333"/>
            </a:xfrm>
            <a:prstGeom prst="rect">
              <a:avLst/>
            </a:prstGeom>
          </p:spPr>
        </p:pic>
        <p:pic>
          <p:nvPicPr>
            <p:cNvPr id="42" name="object 40">
              <a:extLst>
                <a:ext uri="{FF2B5EF4-FFF2-40B4-BE49-F238E27FC236}">
                  <a16:creationId xmlns:a16="http://schemas.microsoft.com/office/drawing/2014/main" id="{A86E3A5F-334C-2B48-B4A3-91DADE792D8C}"/>
                </a:ext>
              </a:extLst>
            </p:cNvPr>
            <p:cNvPicPr/>
            <p:nvPr/>
          </p:nvPicPr>
          <p:blipFill>
            <a:blip r:embed="rId13" cstate="print"/>
            <a:stretch>
              <a:fillRect/>
            </a:stretch>
          </p:blipFill>
          <p:spPr>
            <a:xfrm>
              <a:off x="1055839" y="2641715"/>
              <a:ext cx="991358" cy="368845"/>
            </a:xfrm>
            <a:prstGeom prst="rect">
              <a:avLst/>
            </a:prstGeom>
          </p:spPr>
        </p:pic>
        <p:pic>
          <p:nvPicPr>
            <p:cNvPr id="43" name="object 41">
              <a:extLst>
                <a:ext uri="{FF2B5EF4-FFF2-40B4-BE49-F238E27FC236}">
                  <a16:creationId xmlns:a16="http://schemas.microsoft.com/office/drawing/2014/main" id="{BE6D9228-1467-BF40-A191-F9C324E13FEB}"/>
                </a:ext>
              </a:extLst>
            </p:cNvPr>
            <p:cNvPicPr/>
            <p:nvPr/>
          </p:nvPicPr>
          <p:blipFill>
            <a:blip r:embed="rId14" cstate="print"/>
            <a:stretch>
              <a:fillRect/>
            </a:stretch>
          </p:blipFill>
          <p:spPr>
            <a:xfrm>
              <a:off x="1035120" y="5542633"/>
              <a:ext cx="1489889" cy="305597"/>
            </a:xfrm>
            <a:prstGeom prst="rect">
              <a:avLst/>
            </a:prstGeom>
          </p:spPr>
        </p:pic>
        <p:pic>
          <p:nvPicPr>
            <p:cNvPr id="44" name="object 46">
              <a:extLst>
                <a:ext uri="{FF2B5EF4-FFF2-40B4-BE49-F238E27FC236}">
                  <a16:creationId xmlns:a16="http://schemas.microsoft.com/office/drawing/2014/main" id="{927E2749-0F41-C54F-8994-10F0510002E5}"/>
                </a:ext>
              </a:extLst>
            </p:cNvPr>
            <p:cNvPicPr/>
            <p:nvPr/>
          </p:nvPicPr>
          <p:blipFill>
            <a:blip r:embed="rId15" cstate="print"/>
            <a:stretch>
              <a:fillRect/>
            </a:stretch>
          </p:blipFill>
          <p:spPr>
            <a:xfrm>
              <a:off x="1018742" y="6015874"/>
              <a:ext cx="1489889" cy="273811"/>
            </a:xfrm>
            <a:prstGeom prst="rect">
              <a:avLst/>
            </a:prstGeom>
          </p:spPr>
        </p:pic>
        <p:pic>
          <p:nvPicPr>
            <p:cNvPr id="45" name="object 47">
              <a:extLst>
                <a:ext uri="{FF2B5EF4-FFF2-40B4-BE49-F238E27FC236}">
                  <a16:creationId xmlns:a16="http://schemas.microsoft.com/office/drawing/2014/main" id="{A1CC5E27-AFDB-7D49-A30C-2BE0E2D2308B}"/>
                </a:ext>
              </a:extLst>
            </p:cNvPr>
            <p:cNvPicPr/>
            <p:nvPr/>
          </p:nvPicPr>
          <p:blipFill>
            <a:blip r:embed="rId16" cstate="print"/>
            <a:stretch>
              <a:fillRect/>
            </a:stretch>
          </p:blipFill>
          <p:spPr>
            <a:xfrm>
              <a:off x="2322226" y="1984129"/>
              <a:ext cx="670480" cy="428322"/>
            </a:xfrm>
            <a:prstGeom prst="rect">
              <a:avLst/>
            </a:prstGeom>
          </p:spPr>
        </p:pic>
        <p:pic>
          <p:nvPicPr>
            <p:cNvPr id="46" name="object 48">
              <a:extLst>
                <a:ext uri="{FF2B5EF4-FFF2-40B4-BE49-F238E27FC236}">
                  <a16:creationId xmlns:a16="http://schemas.microsoft.com/office/drawing/2014/main" id="{FB44E407-A5B9-334B-A7FC-A4F34B26D533}"/>
                </a:ext>
              </a:extLst>
            </p:cNvPr>
            <p:cNvPicPr/>
            <p:nvPr/>
          </p:nvPicPr>
          <p:blipFill>
            <a:blip r:embed="rId17" cstate="print"/>
            <a:stretch>
              <a:fillRect/>
            </a:stretch>
          </p:blipFill>
          <p:spPr>
            <a:xfrm>
              <a:off x="2488981" y="4558634"/>
              <a:ext cx="746760" cy="627887"/>
            </a:xfrm>
            <a:prstGeom prst="rect">
              <a:avLst/>
            </a:prstGeom>
          </p:spPr>
        </p:pic>
        <p:pic>
          <p:nvPicPr>
            <p:cNvPr id="47" name="object 49">
              <a:extLst>
                <a:ext uri="{FF2B5EF4-FFF2-40B4-BE49-F238E27FC236}">
                  <a16:creationId xmlns:a16="http://schemas.microsoft.com/office/drawing/2014/main" id="{7C4079DF-DDCF-EF40-BF59-BA1AF10BCCEE}"/>
                </a:ext>
              </a:extLst>
            </p:cNvPr>
            <p:cNvPicPr/>
            <p:nvPr/>
          </p:nvPicPr>
          <p:blipFill>
            <a:blip r:embed="rId18" cstate="print"/>
            <a:stretch>
              <a:fillRect/>
            </a:stretch>
          </p:blipFill>
          <p:spPr>
            <a:xfrm>
              <a:off x="1035120" y="4622942"/>
              <a:ext cx="1362439" cy="348637"/>
            </a:xfrm>
            <a:prstGeom prst="rect">
              <a:avLst/>
            </a:prstGeom>
          </p:spPr>
        </p:pic>
      </p:grpSp>
      <p:grpSp>
        <p:nvGrpSpPr>
          <p:cNvPr id="8" name="Group 7">
            <a:extLst>
              <a:ext uri="{FF2B5EF4-FFF2-40B4-BE49-F238E27FC236}">
                <a16:creationId xmlns:a16="http://schemas.microsoft.com/office/drawing/2014/main" id="{0DAC3E5B-811E-2440-8ECD-1DCDB56BA47F}"/>
              </a:ext>
            </a:extLst>
          </p:cNvPr>
          <p:cNvGrpSpPr/>
          <p:nvPr/>
        </p:nvGrpSpPr>
        <p:grpSpPr>
          <a:xfrm>
            <a:off x="3695158" y="1420939"/>
            <a:ext cx="2285318" cy="4685740"/>
            <a:chOff x="3511580" y="1210067"/>
            <a:chExt cx="2517142" cy="5355283"/>
          </a:xfrm>
        </p:grpSpPr>
        <p:sp>
          <p:nvSpPr>
            <p:cNvPr id="101" name="Round Diagonal Corner of Rectangle 100">
              <a:extLst>
                <a:ext uri="{FF2B5EF4-FFF2-40B4-BE49-F238E27FC236}">
                  <a16:creationId xmlns:a16="http://schemas.microsoft.com/office/drawing/2014/main" id="{1265A453-F819-9048-9341-6F8C56ABE2D7}"/>
                </a:ext>
              </a:extLst>
            </p:cNvPr>
            <p:cNvSpPr/>
            <p:nvPr/>
          </p:nvSpPr>
          <p:spPr>
            <a:xfrm>
              <a:off x="3512203" y="1210067"/>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FA4B3D0-279F-6A46-A5F1-FDDA2FBC0AB1}"/>
                </a:ext>
              </a:extLst>
            </p:cNvPr>
            <p:cNvGrpSpPr/>
            <p:nvPr/>
          </p:nvGrpSpPr>
          <p:grpSpPr>
            <a:xfrm>
              <a:off x="3511580" y="1230026"/>
              <a:ext cx="2514472" cy="5335324"/>
              <a:chOff x="3511580" y="1230026"/>
              <a:chExt cx="2514472" cy="5335324"/>
            </a:xfrm>
          </p:grpSpPr>
          <p:sp>
            <p:nvSpPr>
              <p:cNvPr id="24" name="Rectangle 23">
                <a:extLst>
                  <a:ext uri="{FF2B5EF4-FFF2-40B4-BE49-F238E27FC236}">
                    <a16:creationId xmlns:a16="http://schemas.microsoft.com/office/drawing/2014/main" id="{67D2C6A4-C01A-6743-8234-FE108BD872BC}"/>
                  </a:ext>
                </a:extLst>
              </p:cNvPr>
              <p:cNvSpPr/>
              <p:nvPr/>
            </p:nvSpPr>
            <p:spPr>
              <a:xfrm>
                <a:off x="3602122" y="1295664"/>
                <a:ext cx="2338731" cy="386930"/>
              </a:xfrm>
              <a:prstGeom prst="rect">
                <a:avLst/>
              </a:prstGeom>
            </p:spPr>
            <p:txBody>
              <a:bodyPr wrap="none">
                <a:spAutoFit/>
              </a:bodyPr>
              <a:lstStyle/>
              <a:p>
                <a:pPr marL="12700" algn="ctr">
                  <a:spcBef>
                    <a:spcPts val="95"/>
                  </a:spcBef>
                </a:pPr>
                <a:r>
                  <a:rPr lang="en-MY" sz="16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Insurance</a:t>
                </a:r>
                <a:r>
                  <a:rPr lang="en-MY" sz="1600" spc="-1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MY" sz="16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&amp;</a:t>
                </a:r>
                <a:r>
                  <a:rPr lang="en-MY" sz="1600" spc="-3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MY" sz="1600" spc="-1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Captives</a:t>
                </a:r>
                <a:endParaRPr lang="en-MY"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8" name="object 61">
                <a:extLst>
                  <a:ext uri="{FF2B5EF4-FFF2-40B4-BE49-F238E27FC236}">
                    <a16:creationId xmlns:a16="http://schemas.microsoft.com/office/drawing/2014/main" id="{C51A9332-2E42-C04C-89A9-FAC46B953A3D}"/>
                  </a:ext>
                </a:extLst>
              </p:cNvPr>
              <p:cNvPicPr/>
              <p:nvPr/>
            </p:nvPicPr>
            <p:blipFill>
              <a:blip r:embed="rId19" cstate="print"/>
              <a:stretch>
                <a:fillRect/>
              </a:stretch>
            </p:blipFill>
            <p:spPr>
              <a:xfrm>
                <a:off x="4921251" y="3137084"/>
                <a:ext cx="872394" cy="423018"/>
              </a:xfrm>
              <a:prstGeom prst="rect">
                <a:avLst/>
              </a:prstGeom>
            </p:spPr>
          </p:pic>
          <p:pic>
            <p:nvPicPr>
              <p:cNvPr id="49" name="object 62">
                <a:extLst>
                  <a:ext uri="{FF2B5EF4-FFF2-40B4-BE49-F238E27FC236}">
                    <a16:creationId xmlns:a16="http://schemas.microsoft.com/office/drawing/2014/main" id="{800DEB01-7E4A-FA4F-BC05-CF8CB641AA13}"/>
                  </a:ext>
                </a:extLst>
              </p:cNvPr>
              <p:cNvPicPr/>
              <p:nvPr/>
            </p:nvPicPr>
            <p:blipFill>
              <a:blip r:embed="rId20" cstate="print"/>
              <a:stretch>
                <a:fillRect/>
              </a:stretch>
            </p:blipFill>
            <p:spPr>
              <a:xfrm>
                <a:off x="3705655" y="3081889"/>
                <a:ext cx="1104821" cy="395170"/>
              </a:xfrm>
              <a:prstGeom prst="rect">
                <a:avLst/>
              </a:prstGeom>
            </p:spPr>
          </p:pic>
          <p:pic>
            <p:nvPicPr>
              <p:cNvPr id="50" name="object 63">
                <a:extLst>
                  <a:ext uri="{FF2B5EF4-FFF2-40B4-BE49-F238E27FC236}">
                    <a16:creationId xmlns:a16="http://schemas.microsoft.com/office/drawing/2014/main" id="{4A731867-3FFE-A149-AC1A-80B00ACCDB03}"/>
                  </a:ext>
                </a:extLst>
              </p:cNvPr>
              <p:cNvPicPr/>
              <p:nvPr/>
            </p:nvPicPr>
            <p:blipFill>
              <a:blip r:embed="rId21" cstate="print"/>
              <a:stretch>
                <a:fillRect/>
              </a:stretch>
            </p:blipFill>
            <p:spPr>
              <a:xfrm>
                <a:off x="3757380" y="4704639"/>
                <a:ext cx="1104822" cy="369771"/>
              </a:xfrm>
              <a:prstGeom prst="rect">
                <a:avLst/>
              </a:prstGeom>
            </p:spPr>
          </p:pic>
          <p:pic>
            <p:nvPicPr>
              <p:cNvPr id="51" name="object 64">
                <a:extLst>
                  <a:ext uri="{FF2B5EF4-FFF2-40B4-BE49-F238E27FC236}">
                    <a16:creationId xmlns:a16="http://schemas.microsoft.com/office/drawing/2014/main" id="{2BAF5548-0FBD-3B45-AF66-B6340757528C}"/>
                  </a:ext>
                </a:extLst>
              </p:cNvPr>
              <p:cNvPicPr/>
              <p:nvPr/>
            </p:nvPicPr>
            <p:blipFill>
              <a:blip r:embed="rId22" cstate="print"/>
              <a:stretch>
                <a:fillRect/>
              </a:stretch>
            </p:blipFill>
            <p:spPr>
              <a:xfrm>
                <a:off x="4957434" y="3720697"/>
                <a:ext cx="832538" cy="854942"/>
              </a:xfrm>
              <a:prstGeom prst="rect">
                <a:avLst/>
              </a:prstGeom>
            </p:spPr>
          </p:pic>
          <p:pic>
            <p:nvPicPr>
              <p:cNvPr id="52" name="object 65">
                <a:extLst>
                  <a:ext uri="{FF2B5EF4-FFF2-40B4-BE49-F238E27FC236}">
                    <a16:creationId xmlns:a16="http://schemas.microsoft.com/office/drawing/2014/main" id="{178FFF81-1879-F142-8F50-5D91F0F40ED6}"/>
                  </a:ext>
                </a:extLst>
              </p:cNvPr>
              <p:cNvPicPr/>
              <p:nvPr/>
            </p:nvPicPr>
            <p:blipFill>
              <a:blip r:embed="rId23" cstate="print"/>
              <a:stretch>
                <a:fillRect/>
              </a:stretch>
            </p:blipFill>
            <p:spPr>
              <a:xfrm>
                <a:off x="3758205" y="2674781"/>
                <a:ext cx="1037366" cy="255501"/>
              </a:xfrm>
              <a:prstGeom prst="rect">
                <a:avLst/>
              </a:prstGeom>
            </p:spPr>
          </p:pic>
          <p:pic>
            <p:nvPicPr>
              <p:cNvPr id="53" name="object 66">
                <a:extLst>
                  <a:ext uri="{FF2B5EF4-FFF2-40B4-BE49-F238E27FC236}">
                    <a16:creationId xmlns:a16="http://schemas.microsoft.com/office/drawing/2014/main" id="{1F830E59-36D1-954A-93D9-399B2B069D7D}"/>
                  </a:ext>
                </a:extLst>
              </p:cNvPr>
              <p:cNvPicPr/>
              <p:nvPr/>
            </p:nvPicPr>
            <p:blipFill>
              <a:blip r:embed="rId24" cstate="print"/>
              <a:stretch>
                <a:fillRect/>
              </a:stretch>
            </p:blipFill>
            <p:spPr>
              <a:xfrm>
                <a:off x="3758205" y="3645274"/>
                <a:ext cx="1156547" cy="377893"/>
              </a:xfrm>
              <a:prstGeom prst="rect">
                <a:avLst/>
              </a:prstGeom>
            </p:spPr>
          </p:pic>
          <p:pic>
            <p:nvPicPr>
              <p:cNvPr id="54" name="object 67">
                <a:extLst>
                  <a:ext uri="{FF2B5EF4-FFF2-40B4-BE49-F238E27FC236}">
                    <a16:creationId xmlns:a16="http://schemas.microsoft.com/office/drawing/2014/main" id="{8EFA3486-E664-BA4D-A581-D30087EE8C64}"/>
                  </a:ext>
                </a:extLst>
              </p:cNvPr>
              <p:cNvPicPr/>
              <p:nvPr/>
            </p:nvPicPr>
            <p:blipFill>
              <a:blip r:embed="rId25" cstate="print"/>
              <a:stretch>
                <a:fillRect/>
              </a:stretch>
            </p:blipFill>
            <p:spPr>
              <a:xfrm>
                <a:off x="4919793" y="2724610"/>
                <a:ext cx="827152" cy="249787"/>
              </a:xfrm>
              <a:prstGeom prst="rect">
                <a:avLst/>
              </a:prstGeom>
            </p:spPr>
          </p:pic>
          <p:pic>
            <p:nvPicPr>
              <p:cNvPr id="55" name="object 68">
                <a:extLst>
                  <a:ext uri="{FF2B5EF4-FFF2-40B4-BE49-F238E27FC236}">
                    <a16:creationId xmlns:a16="http://schemas.microsoft.com/office/drawing/2014/main" id="{9423435D-3A5C-6945-9F5B-745D71605F2C}"/>
                  </a:ext>
                </a:extLst>
              </p:cNvPr>
              <p:cNvPicPr/>
              <p:nvPr/>
            </p:nvPicPr>
            <p:blipFill>
              <a:blip r:embed="rId26" cstate="print"/>
              <a:stretch>
                <a:fillRect/>
              </a:stretch>
            </p:blipFill>
            <p:spPr>
              <a:xfrm>
                <a:off x="3788947" y="5300168"/>
                <a:ext cx="1059774" cy="230024"/>
              </a:xfrm>
              <a:prstGeom prst="rect">
                <a:avLst/>
              </a:prstGeom>
            </p:spPr>
          </p:pic>
          <p:pic>
            <p:nvPicPr>
              <p:cNvPr id="56" name="object 73">
                <a:extLst>
                  <a:ext uri="{FF2B5EF4-FFF2-40B4-BE49-F238E27FC236}">
                    <a16:creationId xmlns:a16="http://schemas.microsoft.com/office/drawing/2014/main" id="{3B59FFDA-4DD3-BB4A-A0AD-49EA289D4200}"/>
                  </a:ext>
                </a:extLst>
              </p:cNvPr>
              <p:cNvPicPr/>
              <p:nvPr/>
            </p:nvPicPr>
            <p:blipFill>
              <a:blip r:embed="rId27" cstate="print"/>
              <a:stretch>
                <a:fillRect/>
              </a:stretch>
            </p:blipFill>
            <p:spPr>
              <a:xfrm>
                <a:off x="4866675" y="1946422"/>
                <a:ext cx="880270" cy="554393"/>
              </a:xfrm>
              <a:prstGeom prst="rect">
                <a:avLst/>
              </a:prstGeom>
            </p:spPr>
          </p:pic>
          <p:pic>
            <p:nvPicPr>
              <p:cNvPr id="57" name="object 74">
                <a:extLst>
                  <a:ext uri="{FF2B5EF4-FFF2-40B4-BE49-F238E27FC236}">
                    <a16:creationId xmlns:a16="http://schemas.microsoft.com/office/drawing/2014/main" id="{3E975469-A2F0-804D-B9FC-C0B78B9083A0}"/>
                  </a:ext>
                </a:extLst>
              </p:cNvPr>
              <p:cNvPicPr/>
              <p:nvPr/>
            </p:nvPicPr>
            <p:blipFill>
              <a:blip r:embed="rId28" cstate="print"/>
              <a:stretch>
                <a:fillRect/>
              </a:stretch>
            </p:blipFill>
            <p:spPr>
              <a:xfrm>
                <a:off x="3757380" y="4159032"/>
                <a:ext cx="1104822" cy="287902"/>
              </a:xfrm>
              <a:prstGeom prst="rect">
                <a:avLst/>
              </a:prstGeom>
            </p:spPr>
          </p:pic>
          <p:pic>
            <p:nvPicPr>
              <p:cNvPr id="58" name="object 75">
                <a:extLst>
                  <a:ext uri="{FF2B5EF4-FFF2-40B4-BE49-F238E27FC236}">
                    <a16:creationId xmlns:a16="http://schemas.microsoft.com/office/drawing/2014/main" id="{F9F3C81D-CC41-B94A-B119-1EAA620EFEA8}"/>
                  </a:ext>
                </a:extLst>
              </p:cNvPr>
              <p:cNvPicPr/>
              <p:nvPr/>
            </p:nvPicPr>
            <p:blipFill>
              <a:blip r:embed="rId29" cstate="print"/>
              <a:stretch>
                <a:fillRect/>
              </a:stretch>
            </p:blipFill>
            <p:spPr>
              <a:xfrm>
                <a:off x="4914971" y="4693192"/>
                <a:ext cx="1011995" cy="732929"/>
              </a:xfrm>
              <a:prstGeom prst="rect">
                <a:avLst/>
              </a:prstGeom>
            </p:spPr>
          </p:pic>
          <p:pic>
            <p:nvPicPr>
              <p:cNvPr id="59" name="object 76">
                <a:extLst>
                  <a:ext uri="{FF2B5EF4-FFF2-40B4-BE49-F238E27FC236}">
                    <a16:creationId xmlns:a16="http://schemas.microsoft.com/office/drawing/2014/main" id="{ED0BD46B-F0A8-4342-8A66-1BC739198752}"/>
                  </a:ext>
                </a:extLst>
              </p:cNvPr>
              <p:cNvPicPr/>
              <p:nvPr/>
            </p:nvPicPr>
            <p:blipFill>
              <a:blip r:embed="rId30" cstate="print"/>
              <a:stretch>
                <a:fillRect/>
              </a:stretch>
            </p:blipFill>
            <p:spPr>
              <a:xfrm>
                <a:off x="3715422" y="2040669"/>
                <a:ext cx="1053394" cy="365024"/>
              </a:xfrm>
              <a:prstGeom prst="rect">
                <a:avLst/>
              </a:prstGeom>
            </p:spPr>
          </p:pic>
          <p:sp>
            <p:nvSpPr>
              <p:cNvPr id="106" name="Round Diagonal Corner of Rectangle 105">
                <a:extLst>
                  <a:ext uri="{FF2B5EF4-FFF2-40B4-BE49-F238E27FC236}">
                    <a16:creationId xmlns:a16="http://schemas.microsoft.com/office/drawing/2014/main" id="{93000E6C-0E51-654D-86A6-1313972B6600}"/>
                  </a:ext>
                </a:extLst>
              </p:cNvPr>
              <p:cNvSpPr/>
              <p:nvPr/>
            </p:nvSpPr>
            <p:spPr>
              <a:xfrm>
                <a:off x="3511580" y="1230026"/>
                <a:ext cx="2514472" cy="5335324"/>
              </a:xfrm>
              <a:prstGeom prst="round2DiagRect">
                <a:avLst/>
              </a:prstGeom>
              <a:no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grpSp>
      </p:grpSp>
      <p:grpSp>
        <p:nvGrpSpPr>
          <p:cNvPr id="6" name="Group 5">
            <a:extLst>
              <a:ext uri="{FF2B5EF4-FFF2-40B4-BE49-F238E27FC236}">
                <a16:creationId xmlns:a16="http://schemas.microsoft.com/office/drawing/2014/main" id="{75B82445-15D7-3E40-B763-8B35E082C1D0}"/>
              </a:ext>
            </a:extLst>
          </p:cNvPr>
          <p:cNvGrpSpPr/>
          <p:nvPr/>
        </p:nvGrpSpPr>
        <p:grpSpPr>
          <a:xfrm>
            <a:off x="6192218" y="1420939"/>
            <a:ext cx="2096495" cy="2210449"/>
            <a:chOff x="6147738" y="1176796"/>
            <a:chExt cx="2516519" cy="2653303"/>
          </a:xfrm>
        </p:grpSpPr>
        <p:sp>
          <p:nvSpPr>
            <p:cNvPr id="102" name="Round Diagonal Corner of Rectangle 101">
              <a:extLst>
                <a:ext uri="{FF2B5EF4-FFF2-40B4-BE49-F238E27FC236}">
                  <a16:creationId xmlns:a16="http://schemas.microsoft.com/office/drawing/2014/main" id="{732476CB-79C0-AD42-B2D2-61C4E6269384}"/>
                </a:ext>
              </a:extLst>
            </p:cNvPr>
            <p:cNvSpPr/>
            <p:nvPr/>
          </p:nvSpPr>
          <p:spPr>
            <a:xfrm>
              <a:off x="6147738" y="1176796"/>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7984C9B-BD37-424C-BC08-F95879AEE478}"/>
                </a:ext>
              </a:extLst>
            </p:cNvPr>
            <p:cNvSpPr/>
            <p:nvPr/>
          </p:nvSpPr>
          <p:spPr>
            <a:xfrm>
              <a:off x="6361413" y="1254021"/>
              <a:ext cx="2061620" cy="406382"/>
            </a:xfrm>
            <a:prstGeom prst="rect">
              <a:avLst/>
            </a:prstGeom>
          </p:spPr>
          <p:txBody>
            <a:bodyPr wrap="none">
              <a:spAutoFit/>
            </a:bodyPr>
            <a:lstStyle/>
            <a:p>
              <a:pPr marL="12700" algn="ctr">
                <a:spcBef>
                  <a:spcPts val="95"/>
                </a:spcBef>
              </a:pPr>
              <a:r>
                <a:rPr lang="en-MY" sz="1600" spc="-2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Trust</a:t>
              </a:r>
              <a:r>
                <a:rPr lang="en-MY" sz="1600" spc="-5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MY" sz="16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Companies</a:t>
              </a:r>
              <a:endParaRPr lang="en-MY"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4" name="object 51">
              <a:extLst>
                <a:ext uri="{FF2B5EF4-FFF2-40B4-BE49-F238E27FC236}">
                  <a16:creationId xmlns:a16="http://schemas.microsoft.com/office/drawing/2014/main" id="{11BB27B2-2682-2449-8DC1-DDA1E44C3306}"/>
                </a:ext>
              </a:extLst>
            </p:cNvPr>
            <p:cNvPicPr/>
            <p:nvPr/>
          </p:nvPicPr>
          <p:blipFill>
            <a:blip r:embed="rId31" cstate="print"/>
            <a:stretch>
              <a:fillRect/>
            </a:stretch>
          </p:blipFill>
          <p:spPr>
            <a:xfrm>
              <a:off x="6604822" y="2603676"/>
              <a:ext cx="668566" cy="383928"/>
            </a:xfrm>
            <a:prstGeom prst="rect">
              <a:avLst/>
            </a:prstGeom>
          </p:spPr>
        </p:pic>
        <p:pic>
          <p:nvPicPr>
            <p:cNvPr id="75" name="object 52">
              <a:extLst>
                <a:ext uri="{FF2B5EF4-FFF2-40B4-BE49-F238E27FC236}">
                  <a16:creationId xmlns:a16="http://schemas.microsoft.com/office/drawing/2014/main" id="{B3EC68A1-7A2F-B143-B90B-0AE80E91576F}"/>
                </a:ext>
              </a:extLst>
            </p:cNvPr>
            <p:cNvPicPr/>
            <p:nvPr/>
          </p:nvPicPr>
          <p:blipFill>
            <a:blip r:embed="rId32" cstate="print"/>
            <a:stretch>
              <a:fillRect/>
            </a:stretch>
          </p:blipFill>
          <p:spPr>
            <a:xfrm>
              <a:off x="6609460" y="3143050"/>
              <a:ext cx="560964" cy="509166"/>
            </a:xfrm>
            <a:prstGeom prst="rect">
              <a:avLst/>
            </a:prstGeom>
          </p:spPr>
        </p:pic>
        <p:pic>
          <p:nvPicPr>
            <p:cNvPr id="76" name="object 53">
              <a:extLst>
                <a:ext uri="{FF2B5EF4-FFF2-40B4-BE49-F238E27FC236}">
                  <a16:creationId xmlns:a16="http://schemas.microsoft.com/office/drawing/2014/main" id="{0E5E87AB-A817-904D-BBD8-0ACBA793B854}"/>
                </a:ext>
              </a:extLst>
            </p:cNvPr>
            <p:cNvPicPr/>
            <p:nvPr/>
          </p:nvPicPr>
          <p:blipFill>
            <a:blip r:embed="rId33" cstate="print"/>
            <a:stretch>
              <a:fillRect/>
            </a:stretch>
          </p:blipFill>
          <p:spPr>
            <a:xfrm>
              <a:off x="7472122" y="2253680"/>
              <a:ext cx="750301" cy="250596"/>
            </a:xfrm>
            <a:prstGeom prst="rect">
              <a:avLst/>
            </a:prstGeom>
          </p:spPr>
        </p:pic>
        <p:pic>
          <p:nvPicPr>
            <p:cNvPr id="77" name="object 54">
              <a:extLst>
                <a:ext uri="{FF2B5EF4-FFF2-40B4-BE49-F238E27FC236}">
                  <a16:creationId xmlns:a16="http://schemas.microsoft.com/office/drawing/2014/main" id="{00AA5BAB-02FB-9C4C-9B3B-FE8B23BB614E}"/>
                </a:ext>
              </a:extLst>
            </p:cNvPr>
            <p:cNvPicPr/>
            <p:nvPr/>
          </p:nvPicPr>
          <p:blipFill>
            <a:blip r:embed="rId34" cstate="print"/>
            <a:stretch>
              <a:fillRect/>
            </a:stretch>
          </p:blipFill>
          <p:spPr>
            <a:xfrm>
              <a:off x="6609460" y="1916825"/>
              <a:ext cx="519152" cy="597299"/>
            </a:xfrm>
            <a:prstGeom prst="rect">
              <a:avLst/>
            </a:prstGeom>
          </p:spPr>
        </p:pic>
        <p:pic>
          <p:nvPicPr>
            <p:cNvPr id="78" name="object 60">
              <a:extLst>
                <a:ext uri="{FF2B5EF4-FFF2-40B4-BE49-F238E27FC236}">
                  <a16:creationId xmlns:a16="http://schemas.microsoft.com/office/drawing/2014/main" id="{BCBE1018-EDE5-1947-A2F6-614A25C16866}"/>
                </a:ext>
              </a:extLst>
            </p:cNvPr>
            <p:cNvPicPr/>
            <p:nvPr/>
          </p:nvPicPr>
          <p:blipFill>
            <a:blip r:embed="rId35" cstate="print"/>
            <a:stretch>
              <a:fillRect/>
            </a:stretch>
          </p:blipFill>
          <p:spPr>
            <a:xfrm>
              <a:off x="7302153" y="1803003"/>
              <a:ext cx="1122679" cy="412472"/>
            </a:xfrm>
            <a:prstGeom prst="rect">
              <a:avLst/>
            </a:prstGeom>
          </p:spPr>
        </p:pic>
        <p:pic>
          <p:nvPicPr>
            <p:cNvPr id="79" name="object 77">
              <a:extLst>
                <a:ext uri="{FF2B5EF4-FFF2-40B4-BE49-F238E27FC236}">
                  <a16:creationId xmlns:a16="http://schemas.microsoft.com/office/drawing/2014/main" id="{2AFF10B4-8614-B74C-A2B7-43EC33F0C4B1}"/>
                </a:ext>
              </a:extLst>
            </p:cNvPr>
            <p:cNvPicPr/>
            <p:nvPr/>
          </p:nvPicPr>
          <p:blipFill>
            <a:blip r:embed="rId36" cstate="print"/>
            <a:stretch>
              <a:fillRect/>
            </a:stretch>
          </p:blipFill>
          <p:spPr>
            <a:xfrm>
              <a:off x="7638607" y="2604088"/>
              <a:ext cx="388568" cy="470372"/>
            </a:xfrm>
            <a:prstGeom prst="rect">
              <a:avLst/>
            </a:prstGeom>
          </p:spPr>
        </p:pic>
        <p:pic>
          <p:nvPicPr>
            <p:cNvPr id="80" name="object 78">
              <a:extLst>
                <a:ext uri="{FF2B5EF4-FFF2-40B4-BE49-F238E27FC236}">
                  <a16:creationId xmlns:a16="http://schemas.microsoft.com/office/drawing/2014/main" id="{6F8A745B-309D-914B-81EC-6631B2588ADB}"/>
                </a:ext>
              </a:extLst>
            </p:cNvPr>
            <p:cNvPicPr/>
            <p:nvPr/>
          </p:nvPicPr>
          <p:blipFill>
            <a:blip r:embed="rId37" cstate="print"/>
            <a:stretch>
              <a:fillRect/>
            </a:stretch>
          </p:blipFill>
          <p:spPr>
            <a:xfrm>
              <a:off x="7526799" y="3212806"/>
              <a:ext cx="612184" cy="404915"/>
            </a:xfrm>
            <a:prstGeom prst="rect">
              <a:avLst/>
            </a:prstGeom>
          </p:spPr>
        </p:pic>
        <p:sp>
          <p:nvSpPr>
            <p:cNvPr id="107" name="Round Diagonal Corner of Rectangle 106">
              <a:extLst>
                <a:ext uri="{FF2B5EF4-FFF2-40B4-BE49-F238E27FC236}">
                  <a16:creationId xmlns:a16="http://schemas.microsoft.com/office/drawing/2014/main" id="{FB17E128-6FA0-8C4D-B603-7EC330BE3B5B}"/>
                </a:ext>
              </a:extLst>
            </p:cNvPr>
            <p:cNvSpPr/>
            <p:nvPr/>
          </p:nvSpPr>
          <p:spPr>
            <a:xfrm>
              <a:off x="6148544" y="1184046"/>
              <a:ext cx="2514472" cy="2646053"/>
            </a:xfrm>
            <a:prstGeom prst="round2DiagRect">
              <a:avLst/>
            </a:prstGeom>
            <a:no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grpSp>
      <p:grpSp>
        <p:nvGrpSpPr>
          <p:cNvPr id="7" name="Group 6">
            <a:extLst>
              <a:ext uri="{FF2B5EF4-FFF2-40B4-BE49-F238E27FC236}">
                <a16:creationId xmlns:a16="http://schemas.microsoft.com/office/drawing/2014/main" id="{DB9DFB17-F25D-3743-9AC6-8E41E7C32092}"/>
              </a:ext>
            </a:extLst>
          </p:cNvPr>
          <p:cNvGrpSpPr/>
          <p:nvPr/>
        </p:nvGrpSpPr>
        <p:grpSpPr>
          <a:xfrm>
            <a:off x="8503050" y="1388488"/>
            <a:ext cx="2097529" cy="2236860"/>
            <a:chOff x="8761621" y="1169328"/>
            <a:chExt cx="2517760" cy="2685006"/>
          </a:xfrm>
        </p:grpSpPr>
        <p:sp>
          <p:nvSpPr>
            <p:cNvPr id="103" name="Round Diagonal Corner of Rectangle 102">
              <a:extLst>
                <a:ext uri="{FF2B5EF4-FFF2-40B4-BE49-F238E27FC236}">
                  <a16:creationId xmlns:a16="http://schemas.microsoft.com/office/drawing/2014/main" id="{E1CDFEC7-6014-0A48-B9D8-7F37EF2DA55D}"/>
                </a:ext>
              </a:extLst>
            </p:cNvPr>
            <p:cNvSpPr/>
            <p:nvPr/>
          </p:nvSpPr>
          <p:spPr>
            <a:xfrm>
              <a:off x="8762862" y="1169328"/>
              <a:ext cx="2516519" cy="55141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A595FF7-6B32-CF40-B60C-18C0AA14739F}"/>
                </a:ext>
              </a:extLst>
            </p:cNvPr>
            <p:cNvSpPr/>
            <p:nvPr/>
          </p:nvSpPr>
          <p:spPr>
            <a:xfrm>
              <a:off x="9555131" y="1239103"/>
              <a:ext cx="931984" cy="338554"/>
            </a:xfrm>
            <a:prstGeom prst="rect">
              <a:avLst/>
            </a:prstGeom>
          </p:spPr>
          <p:txBody>
            <a:bodyPr wrap="none">
              <a:spAutoFit/>
            </a:bodyPr>
            <a:lstStyle/>
            <a:p>
              <a:pPr marL="12700" algn="ctr">
                <a:spcBef>
                  <a:spcPts val="95"/>
                </a:spcBef>
              </a:pPr>
              <a:r>
                <a:rPr lang="en-MY" sz="1600" spc="-5" dirty="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rPr>
                <a:t>Leasing</a:t>
              </a:r>
              <a:endParaRPr lang="en-MY" sz="16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86" name="object 15">
              <a:extLst>
                <a:ext uri="{FF2B5EF4-FFF2-40B4-BE49-F238E27FC236}">
                  <a16:creationId xmlns:a16="http://schemas.microsoft.com/office/drawing/2014/main" id="{8C74DD3D-CD33-E746-BB47-818CE863D340}"/>
                </a:ext>
              </a:extLst>
            </p:cNvPr>
            <p:cNvPicPr/>
            <p:nvPr/>
          </p:nvPicPr>
          <p:blipFill>
            <a:blip r:embed="rId38" cstate="print"/>
            <a:stretch>
              <a:fillRect/>
            </a:stretch>
          </p:blipFill>
          <p:spPr>
            <a:xfrm>
              <a:off x="8935756" y="2987734"/>
              <a:ext cx="976192" cy="418447"/>
            </a:xfrm>
            <a:prstGeom prst="rect">
              <a:avLst/>
            </a:prstGeom>
          </p:spPr>
        </p:pic>
        <p:pic>
          <p:nvPicPr>
            <p:cNvPr id="87" name="object 16">
              <a:extLst>
                <a:ext uri="{FF2B5EF4-FFF2-40B4-BE49-F238E27FC236}">
                  <a16:creationId xmlns:a16="http://schemas.microsoft.com/office/drawing/2014/main" id="{BC2CBC16-51B8-2C43-A840-4600D6E54A5C}"/>
                </a:ext>
              </a:extLst>
            </p:cNvPr>
            <p:cNvPicPr/>
            <p:nvPr/>
          </p:nvPicPr>
          <p:blipFill>
            <a:blip r:embed="rId39" cstate="print"/>
            <a:stretch>
              <a:fillRect/>
            </a:stretch>
          </p:blipFill>
          <p:spPr>
            <a:xfrm>
              <a:off x="9954231" y="1836398"/>
              <a:ext cx="535815" cy="496259"/>
            </a:xfrm>
            <a:prstGeom prst="rect">
              <a:avLst/>
            </a:prstGeom>
          </p:spPr>
        </p:pic>
        <p:pic>
          <p:nvPicPr>
            <p:cNvPr id="88" name="object 17">
              <a:extLst>
                <a:ext uri="{FF2B5EF4-FFF2-40B4-BE49-F238E27FC236}">
                  <a16:creationId xmlns:a16="http://schemas.microsoft.com/office/drawing/2014/main" id="{A980B5FD-372E-764E-ADE6-9CBD8C089448}"/>
                </a:ext>
              </a:extLst>
            </p:cNvPr>
            <p:cNvPicPr/>
            <p:nvPr/>
          </p:nvPicPr>
          <p:blipFill>
            <a:blip r:embed="rId40" cstate="print"/>
            <a:stretch>
              <a:fillRect/>
            </a:stretch>
          </p:blipFill>
          <p:spPr>
            <a:xfrm>
              <a:off x="8944957" y="2351254"/>
              <a:ext cx="945058" cy="223942"/>
            </a:xfrm>
            <a:prstGeom prst="rect">
              <a:avLst/>
            </a:prstGeom>
          </p:spPr>
        </p:pic>
        <p:pic>
          <p:nvPicPr>
            <p:cNvPr id="89" name="object 18">
              <a:extLst>
                <a:ext uri="{FF2B5EF4-FFF2-40B4-BE49-F238E27FC236}">
                  <a16:creationId xmlns:a16="http://schemas.microsoft.com/office/drawing/2014/main" id="{E0F802BA-8110-C544-96CF-80141995BEF1}"/>
                </a:ext>
              </a:extLst>
            </p:cNvPr>
            <p:cNvPicPr/>
            <p:nvPr/>
          </p:nvPicPr>
          <p:blipFill>
            <a:blip r:embed="rId41" cstate="print"/>
            <a:stretch>
              <a:fillRect/>
            </a:stretch>
          </p:blipFill>
          <p:spPr>
            <a:xfrm>
              <a:off x="8950552" y="1880038"/>
              <a:ext cx="878061" cy="296083"/>
            </a:xfrm>
            <a:prstGeom prst="rect">
              <a:avLst/>
            </a:prstGeom>
          </p:spPr>
        </p:pic>
        <p:pic>
          <p:nvPicPr>
            <p:cNvPr id="90" name="object 19">
              <a:extLst>
                <a:ext uri="{FF2B5EF4-FFF2-40B4-BE49-F238E27FC236}">
                  <a16:creationId xmlns:a16="http://schemas.microsoft.com/office/drawing/2014/main" id="{A9434230-3379-9647-BE9F-C9651B82664B}"/>
                </a:ext>
              </a:extLst>
            </p:cNvPr>
            <p:cNvPicPr/>
            <p:nvPr/>
          </p:nvPicPr>
          <p:blipFill>
            <a:blip r:embed="rId42" cstate="print"/>
            <a:stretch>
              <a:fillRect/>
            </a:stretch>
          </p:blipFill>
          <p:spPr>
            <a:xfrm>
              <a:off x="8979769" y="3451494"/>
              <a:ext cx="1110976" cy="293379"/>
            </a:xfrm>
            <a:prstGeom prst="rect">
              <a:avLst/>
            </a:prstGeom>
          </p:spPr>
        </p:pic>
        <p:pic>
          <p:nvPicPr>
            <p:cNvPr id="91" name="object 20">
              <a:extLst>
                <a:ext uri="{FF2B5EF4-FFF2-40B4-BE49-F238E27FC236}">
                  <a16:creationId xmlns:a16="http://schemas.microsoft.com/office/drawing/2014/main" id="{8A35BBA9-F2BE-E44F-84C9-7404112F66BD}"/>
                </a:ext>
              </a:extLst>
            </p:cNvPr>
            <p:cNvPicPr/>
            <p:nvPr/>
          </p:nvPicPr>
          <p:blipFill>
            <a:blip r:embed="rId43" cstate="print"/>
            <a:stretch>
              <a:fillRect/>
            </a:stretch>
          </p:blipFill>
          <p:spPr>
            <a:xfrm>
              <a:off x="10393307" y="2415692"/>
              <a:ext cx="502253" cy="724544"/>
            </a:xfrm>
            <a:prstGeom prst="rect">
              <a:avLst/>
            </a:prstGeom>
          </p:spPr>
        </p:pic>
        <p:pic>
          <p:nvPicPr>
            <p:cNvPr id="92" name="object 21">
              <a:extLst>
                <a:ext uri="{FF2B5EF4-FFF2-40B4-BE49-F238E27FC236}">
                  <a16:creationId xmlns:a16="http://schemas.microsoft.com/office/drawing/2014/main" id="{6C55EE35-594C-3D46-8C87-9CE81712CAAC}"/>
                </a:ext>
              </a:extLst>
            </p:cNvPr>
            <p:cNvPicPr/>
            <p:nvPr/>
          </p:nvPicPr>
          <p:blipFill>
            <a:blip r:embed="rId44" cstate="print"/>
            <a:stretch>
              <a:fillRect/>
            </a:stretch>
          </p:blipFill>
          <p:spPr>
            <a:xfrm>
              <a:off x="10587410" y="1871759"/>
              <a:ext cx="374172" cy="411479"/>
            </a:xfrm>
            <a:prstGeom prst="rect">
              <a:avLst/>
            </a:prstGeom>
          </p:spPr>
        </p:pic>
        <p:pic>
          <p:nvPicPr>
            <p:cNvPr id="93" name="object 26">
              <a:extLst>
                <a:ext uri="{FF2B5EF4-FFF2-40B4-BE49-F238E27FC236}">
                  <a16:creationId xmlns:a16="http://schemas.microsoft.com/office/drawing/2014/main" id="{1EBFA093-0907-0A41-9A99-26BBCF37D704}"/>
                </a:ext>
              </a:extLst>
            </p:cNvPr>
            <p:cNvPicPr/>
            <p:nvPr/>
          </p:nvPicPr>
          <p:blipFill>
            <a:blip r:embed="rId45" cstate="print"/>
            <a:stretch>
              <a:fillRect/>
            </a:stretch>
          </p:blipFill>
          <p:spPr>
            <a:xfrm>
              <a:off x="8944957" y="2692600"/>
              <a:ext cx="1180600" cy="248385"/>
            </a:xfrm>
            <a:prstGeom prst="rect">
              <a:avLst/>
            </a:prstGeom>
          </p:spPr>
        </p:pic>
        <p:pic>
          <p:nvPicPr>
            <p:cNvPr id="95" name="object 27">
              <a:extLst>
                <a:ext uri="{FF2B5EF4-FFF2-40B4-BE49-F238E27FC236}">
                  <a16:creationId xmlns:a16="http://schemas.microsoft.com/office/drawing/2014/main" id="{1F969324-C716-0E43-9ED7-85D54DA9BA26}"/>
                </a:ext>
              </a:extLst>
            </p:cNvPr>
            <p:cNvPicPr/>
            <p:nvPr/>
          </p:nvPicPr>
          <p:blipFill>
            <a:blip r:embed="rId46" cstate="print"/>
            <a:stretch>
              <a:fillRect/>
            </a:stretch>
          </p:blipFill>
          <p:spPr>
            <a:xfrm>
              <a:off x="10242760" y="3214781"/>
              <a:ext cx="844191" cy="388961"/>
            </a:xfrm>
            <a:prstGeom prst="rect">
              <a:avLst/>
            </a:prstGeom>
          </p:spPr>
        </p:pic>
        <p:sp>
          <p:nvSpPr>
            <p:cNvPr id="108" name="Round Diagonal Corner of Rectangle 107">
              <a:extLst>
                <a:ext uri="{FF2B5EF4-FFF2-40B4-BE49-F238E27FC236}">
                  <a16:creationId xmlns:a16="http://schemas.microsoft.com/office/drawing/2014/main" id="{BBAE4379-6653-4544-93CE-10B39C261C7C}"/>
                </a:ext>
              </a:extLst>
            </p:cNvPr>
            <p:cNvSpPr/>
            <p:nvPr/>
          </p:nvSpPr>
          <p:spPr>
            <a:xfrm>
              <a:off x="8761621" y="1208281"/>
              <a:ext cx="2514472" cy="2646053"/>
            </a:xfrm>
            <a:prstGeom prst="round2DiagRect">
              <a:avLst/>
            </a:prstGeom>
            <a:no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grpSp>
      <p:grpSp>
        <p:nvGrpSpPr>
          <p:cNvPr id="2" name="Group 1">
            <a:extLst>
              <a:ext uri="{FF2B5EF4-FFF2-40B4-BE49-F238E27FC236}">
                <a16:creationId xmlns:a16="http://schemas.microsoft.com/office/drawing/2014/main" id="{66316F7A-FAC4-2E4C-B8D4-51811783925D}"/>
              </a:ext>
            </a:extLst>
          </p:cNvPr>
          <p:cNvGrpSpPr/>
          <p:nvPr/>
        </p:nvGrpSpPr>
        <p:grpSpPr>
          <a:xfrm>
            <a:off x="5912645" y="3895672"/>
            <a:ext cx="2655279" cy="2204409"/>
            <a:chOff x="5813578" y="4074335"/>
            <a:chExt cx="3187253" cy="2646053"/>
          </a:xfrm>
        </p:grpSpPr>
        <p:sp>
          <p:nvSpPr>
            <p:cNvPr id="104" name="Round Diagonal Corner of Rectangle 103">
              <a:extLst>
                <a:ext uri="{FF2B5EF4-FFF2-40B4-BE49-F238E27FC236}">
                  <a16:creationId xmlns:a16="http://schemas.microsoft.com/office/drawing/2014/main" id="{DC20A0A0-6FA3-D246-825F-EB1F06DF5F25}"/>
                </a:ext>
              </a:extLst>
            </p:cNvPr>
            <p:cNvSpPr/>
            <p:nvPr/>
          </p:nvSpPr>
          <p:spPr>
            <a:xfrm>
              <a:off x="6135457" y="4074335"/>
              <a:ext cx="2516519" cy="935755"/>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2E891AA-03A0-434F-A902-CD36D31AA9AB}"/>
                </a:ext>
              </a:extLst>
            </p:cNvPr>
            <p:cNvSpPr/>
            <p:nvPr/>
          </p:nvSpPr>
          <p:spPr>
            <a:xfrm>
              <a:off x="5813578" y="4084263"/>
              <a:ext cx="3187253" cy="917439"/>
            </a:xfrm>
            <a:prstGeom prst="rect">
              <a:avLst/>
            </a:prstGeom>
          </p:spPr>
          <p:txBody>
            <a:bodyPr wrap="square">
              <a:spAutoFit/>
            </a:bodyPr>
            <a:lstStyle/>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Labuan International</a:t>
              </a:r>
            </a:p>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Trading Companies </a:t>
              </a:r>
            </a:p>
            <a:p>
              <a:pPr marL="12700" algn="ctr">
                <a:spcBef>
                  <a:spcPts val="95"/>
                </a:spcBef>
              </a:pPr>
              <a:r>
                <a:rPr lang="en-MY" sz="14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(LITCs)</a:t>
              </a:r>
              <a:endParaRPr lang="en-MY" sz="1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1" name="object 4">
              <a:extLst>
                <a:ext uri="{FF2B5EF4-FFF2-40B4-BE49-F238E27FC236}">
                  <a16:creationId xmlns:a16="http://schemas.microsoft.com/office/drawing/2014/main" id="{0E9E4B25-DA4D-6E41-8C47-64653CA247B0}"/>
                </a:ext>
              </a:extLst>
            </p:cNvPr>
            <p:cNvPicPr/>
            <p:nvPr/>
          </p:nvPicPr>
          <p:blipFill>
            <a:blip r:embed="rId47" cstate="print"/>
            <a:stretch>
              <a:fillRect/>
            </a:stretch>
          </p:blipFill>
          <p:spPr>
            <a:xfrm>
              <a:off x="6371774" y="6309996"/>
              <a:ext cx="1015987" cy="247657"/>
            </a:xfrm>
            <a:prstGeom prst="rect">
              <a:avLst/>
            </a:prstGeom>
          </p:spPr>
        </p:pic>
        <p:pic>
          <p:nvPicPr>
            <p:cNvPr id="82" name="object 5">
              <a:extLst>
                <a:ext uri="{FF2B5EF4-FFF2-40B4-BE49-F238E27FC236}">
                  <a16:creationId xmlns:a16="http://schemas.microsoft.com/office/drawing/2014/main" id="{9340F3A1-1410-A04C-8271-13E044CB7CCE}"/>
                </a:ext>
              </a:extLst>
            </p:cNvPr>
            <p:cNvPicPr/>
            <p:nvPr/>
          </p:nvPicPr>
          <p:blipFill>
            <a:blip r:embed="rId48" cstate="print"/>
            <a:stretch>
              <a:fillRect/>
            </a:stretch>
          </p:blipFill>
          <p:spPr>
            <a:xfrm>
              <a:off x="6526801" y="5054373"/>
              <a:ext cx="583036" cy="534708"/>
            </a:xfrm>
            <a:prstGeom prst="rect">
              <a:avLst/>
            </a:prstGeom>
          </p:spPr>
        </p:pic>
        <p:pic>
          <p:nvPicPr>
            <p:cNvPr id="83" name="object 6">
              <a:extLst>
                <a:ext uri="{FF2B5EF4-FFF2-40B4-BE49-F238E27FC236}">
                  <a16:creationId xmlns:a16="http://schemas.microsoft.com/office/drawing/2014/main" id="{19EB59E8-20DA-5A45-8AE7-DEA41D0A25A4}"/>
                </a:ext>
              </a:extLst>
            </p:cNvPr>
            <p:cNvPicPr/>
            <p:nvPr/>
          </p:nvPicPr>
          <p:blipFill>
            <a:blip r:embed="rId49" cstate="print"/>
            <a:stretch>
              <a:fillRect/>
            </a:stretch>
          </p:blipFill>
          <p:spPr>
            <a:xfrm>
              <a:off x="6426815" y="5720506"/>
              <a:ext cx="710103" cy="465559"/>
            </a:xfrm>
            <a:prstGeom prst="rect">
              <a:avLst/>
            </a:prstGeom>
          </p:spPr>
        </p:pic>
        <p:pic>
          <p:nvPicPr>
            <p:cNvPr id="84" name="object 11">
              <a:extLst>
                <a:ext uri="{FF2B5EF4-FFF2-40B4-BE49-F238E27FC236}">
                  <a16:creationId xmlns:a16="http://schemas.microsoft.com/office/drawing/2014/main" id="{FE900F66-04A7-8F48-8C64-B671A52FF64C}"/>
                </a:ext>
              </a:extLst>
            </p:cNvPr>
            <p:cNvPicPr/>
            <p:nvPr/>
          </p:nvPicPr>
          <p:blipFill>
            <a:blip r:embed="rId50" cstate="print"/>
            <a:stretch>
              <a:fillRect/>
            </a:stretch>
          </p:blipFill>
          <p:spPr>
            <a:xfrm>
              <a:off x="7492435" y="5342953"/>
              <a:ext cx="782594" cy="550341"/>
            </a:xfrm>
            <a:prstGeom prst="rect">
              <a:avLst/>
            </a:prstGeom>
          </p:spPr>
        </p:pic>
        <p:pic>
          <p:nvPicPr>
            <p:cNvPr id="85" name="object 13">
              <a:extLst>
                <a:ext uri="{FF2B5EF4-FFF2-40B4-BE49-F238E27FC236}">
                  <a16:creationId xmlns:a16="http://schemas.microsoft.com/office/drawing/2014/main" id="{40514DD9-464C-484E-A1F2-586ED130F4F2}"/>
                </a:ext>
              </a:extLst>
            </p:cNvPr>
            <p:cNvPicPr/>
            <p:nvPr/>
          </p:nvPicPr>
          <p:blipFill>
            <a:blip r:embed="rId51" cstate="print"/>
            <a:stretch>
              <a:fillRect/>
            </a:stretch>
          </p:blipFill>
          <p:spPr>
            <a:xfrm>
              <a:off x="7638607" y="5970085"/>
              <a:ext cx="500376" cy="721131"/>
            </a:xfrm>
            <a:prstGeom prst="rect">
              <a:avLst/>
            </a:prstGeom>
          </p:spPr>
        </p:pic>
        <p:sp>
          <p:nvSpPr>
            <p:cNvPr id="109" name="Round Diagonal Corner of Rectangle 108">
              <a:extLst>
                <a:ext uri="{FF2B5EF4-FFF2-40B4-BE49-F238E27FC236}">
                  <a16:creationId xmlns:a16="http://schemas.microsoft.com/office/drawing/2014/main" id="{4FF8EB1F-B463-5C41-A28B-37E7A196F192}"/>
                </a:ext>
              </a:extLst>
            </p:cNvPr>
            <p:cNvSpPr/>
            <p:nvPr/>
          </p:nvSpPr>
          <p:spPr>
            <a:xfrm>
              <a:off x="6140619" y="4074335"/>
              <a:ext cx="2514472" cy="2646053"/>
            </a:xfrm>
            <a:prstGeom prst="round2DiagRect">
              <a:avLst/>
            </a:prstGeom>
            <a:no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grpSp>
      <p:grpSp>
        <p:nvGrpSpPr>
          <p:cNvPr id="3" name="Group 2">
            <a:extLst>
              <a:ext uri="{FF2B5EF4-FFF2-40B4-BE49-F238E27FC236}">
                <a16:creationId xmlns:a16="http://schemas.microsoft.com/office/drawing/2014/main" id="{45549555-5157-4748-8730-9A556C95FCB6}"/>
              </a:ext>
            </a:extLst>
          </p:cNvPr>
          <p:cNvGrpSpPr/>
          <p:nvPr/>
        </p:nvGrpSpPr>
        <p:grpSpPr>
          <a:xfrm>
            <a:off x="8497414" y="3895672"/>
            <a:ext cx="2096495" cy="2211007"/>
            <a:chOff x="8775109" y="4033074"/>
            <a:chExt cx="2516519" cy="2653973"/>
          </a:xfrm>
        </p:grpSpPr>
        <p:sp>
          <p:nvSpPr>
            <p:cNvPr id="105" name="Round Diagonal Corner of Rectangle 104">
              <a:extLst>
                <a:ext uri="{FF2B5EF4-FFF2-40B4-BE49-F238E27FC236}">
                  <a16:creationId xmlns:a16="http://schemas.microsoft.com/office/drawing/2014/main" id="{5E85737E-5A93-5D4A-843B-8169EA895094}"/>
                </a:ext>
              </a:extLst>
            </p:cNvPr>
            <p:cNvSpPr/>
            <p:nvPr/>
          </p:nvSpPr>
          <p:spPr>
            <a:xfrm>
              <a:off x="8775109" y="4033074"/>
              <a:ext cx="2516519" cy="736941"/>
            </a:xfrm>
            <a:prstGeom prst="round2DiagRect">
              <a:avLst>
                <a:gd name="adj1" fmla="val 50000"/>
                <a:gd name="adj2" fmla="val 0"/>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94BBA8C-9BF6-0547-9063-758EA8BF63BC}"/>
                </a:ext>
              </a:extLst>
            </p:cNvPr>
            <p:cNvSpPr/>
            <p:nvPr/>
          </p:nvSpPr>
          <p:spPr>
            <a:xfrm>
              <a:off x="9051587" y="4038611"/>
              <a:ext cx="2061295" cy="717325"/>
            </a:xfrm>
            <a:prstGeom prst="rect">
              <a:avLst/>
            </a:prstGeom>
          </p:spPr>
          <p:txBody>
            <a:bodyPr wrap="square">
              <a:spAutoFit/>
            </a:bodyPr>
            <a:lstStyle/>
            <a:p>
              <a:pPr marL="12700" algn="ctr">
                <a:spcBef>
                  <a:spcPts val="95"/>
                </a:spcBef>
              </a:pPr>
              <a:r>
                <a:rPr lang="en-US" sz="16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Digital Financial </a:t>
              </a:r>
            </a:p>
            <a:p>
              <a:pPr marL="12700" algn="ctr">
                <a:spcBef>
                  <a:spcPts val="95"/>
                </a:spcBef>
              </a:pPr>
              <a:r>
                <a:rPr lang="en-US" sz="1600" spc="-5"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Services</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7" name="Picture 96">
              <a:extLst>
                <a:ext uri="{FF2B5EF4-FFF2-40B4-BE49-F238E27FC236}">
                  <a16:creationId xmlns:a16="http://schemas.microsoft.com/office/drawing/2014/main" id="{3E87264F-A5BE-4B4D-9249-2940CA7786F8}"/>
                </a:ext>
              </a:extLst>
            </p:cNvPr>
            <p:cNvPicPr>
              <a:picLocks noChangeAspect="1"/>
            </p:cNvPicPr>
            <p:nvPr/>
          </p:nvPicPr>
          <p:blipFill rotWithShape="1">
            <a:blip r:embed="rId52"/>
            <a:srcRect l="10934" t="3650" r="13447" b="8699"/>
            <a:stretch/>
          </p:blipFill>
          <p:spPr>
            <a:xfrm>
              <a:off x="9172199" y="5060293"/>
              <a:ext cx="608100" cy="618952"/>
            </a:xfrm>
            <a:prstGeom prst="rect">
              <a:avLst/>
            </a:prstGeom>
          </p:spPr>
        </p:pic>
        <p:pic>
          <p:nvPicPr>
            <p:cNvPr id="98" name="Picture 97">
              <a:extLst>
                <a:ext uri="{FF2B5EF4-FFF2-40B4-BE49-F238E27FC236}">
                  <a16:creationId xmlns:a16="http://schemas.microsoft.com/office/drawing/2014/main" id="{390F3E63-3895-EA43-B47E-592C4ADC4269}"/>
                </a:ext>
              </a:extLst>
            </p:cNvPr>
            <p:cNvPicPr>
              <a:picLocks noChangeAspect="1"/>
            </p:cNvPicPr>
            <p:nvPr/>
          </p:nvPicPr>
          <p:blipFill>
            <a:blip r:embed="rId53"/>
            <a:stretch>
              <a:fillRect/>
            </a:stretch>
          </p:blipFill>
          <p:spPr>
            <a:xfrm>
              <a:off x="9111916" y="5849500"/>
              <a:ext cx="886428" cy="439891"/>
            </a:xfrm>
            <a:prstGeom prst="rect">
              <a:avLst/>
            </a:prstGeom>
          </p:spPr>
        </p:pic>
        <p:pic>
          <p:nvPicPr>
            <p:cNvPr id="99" name="Picture 98">
              <a:extLst>
                <a:ext uri="{FF2B5EF4-FFF2-40B4-BE49-F238E27FC236}">
                  <a16:creationId xmlns:a16="http://schemas.microsoft.com/office/drawing/2014/main" id="{34FBF3F3-6605-6D42-9D1E-1ADF25151AD3}"/>
                </a:ext>
              </a:extLst>
            </p:cNvPr>
            <p:cNvPicPr>
              <a:picLocks noChangeAspect="1"/>
            </p:cNvPicPr>
            <p:nvPr/>
          </p:nvPicPr>
          <p:blipFill rotWithShape="1">
            <a:blip r:embed="rId54"/>
            <a:srcRect l="12866" t="8522" r="15003" b="6560"/>
            <a:stretch/>
          </p:blipFill>
          <p:spPr>
            <a:xfrm>
              <a:off x="10106722" y="4968829"/>
              <a:ext cx="680380" cy="800998"/>
            </a:xfrm>
            <a:prstGeom prst="rect">
              <a:avLst/>
            </a:prstGeom>
          </p:spPr>
        </p:pic>
        <p:pic>
          <p:nvPicPr>
            <p:cNvPr id="100" name="Picture 99">
              <a:extLst>
                <a:ext uri="{FF2B5EF4-FFF2-40B4-BE49-F238E27FC236}">
                  <a16:creationId xmlns:a16="http://schemas.microsoft.com/office/drawing/2014/main" id="{AF7308EF-2BBD-8A41-A477-9FA7074CF5F2}"/>
                </a:ext>
              </a:extLst>
            </p:cNvPr>
            <p:cNvPicPr>
              <a:picLocks noChangeAspect="1"/>
            </p:cNvPicPr>
            <p:nvPr/>
          </p:nvPicPr>
          <p:blipFill>
            <a:blip r:embed="rId55"/>
            <a:stretch>
              <a:fillRect/>
            </a:stretch>
          </p:blipFill>
          <p:spPr>
            <a:xfrm>
              <a:off x="10106722" y="5833538"/>
              <a:ext cx="965346" cy="405377"/>
            </a:xfrm>
            <a:prstGeom prst="rect">
              <a:avLst/>
            </a:prstGeom>
          </p:spPr>
        </p:pic>
        <p:sp>
          <p:nvSpPr>
            <p:cNvPr id="110" name="Round Diagonal Corner of Rectangle 109">
              <a:extLst>
                <a:ext uri="{FF2B5EF4-FFF2-40B4-BE49-F238E27FC236}">
                  <a16:creationId xmlns:a16="http://schemas.microsoft.com/office/drawing/2014/main" id="{D71D90E8-B2AA-0444-972E-1CD3A886611D}"/>
                </a:ext>
              </a:extLst>
            </p:cNvPr>
            <p:cNvSpPr/>
            <p:nvPr/>
          </p:nvSpPr>
          <p:spPr>
            <a:xfrm>
              <a:off x="8775109" y="4040994"/>
              <a:ext cx="2514472" cy="2646053"/>
            </a:xfrm>
            <a:prstGeom prst="round2DiagRect">
              <a:avLst/>
            </a:prstGeom>
            <a:noFill/>
            <a:ln w="9525" cap="flat" cmpd="sng" algn="ctr">
              <a:solidFill>
                <a:srgbClr val="84041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solidFill>
                  <a:srgbClr val="58595B"/>
                </a:solidFill>
              </a:endParaRPr>
            </a:p>
          </p:txBody>
        </p:sp>
      </p:grpSp>
    </p:spTree>
    <p:extLst>
      <p:ext uri="{BB962C8B-B14F-4D97-AF65-F5344CB8AC3E}">
        <p14:creationId xmlns:p14="http://schemas.microsoft.com/office/powerpoint/2010/main" val="3661795824"/>
      </p:ext>
    </p:extLst>
  </p:cSld>
  <p:clrMapOvr>
    <a:masterClrMapping/>
  </p:clrMapOvr>
</p:sld>
</file>

<file path=ppt/theme/theme1.xml><?xml version="1.0" encoding="utf-8"?>
<a:theme xmlns:a="http://schemas.openxmlformats.org/drawingml/2006/main" name="Office Theme">
  <a:themeElements>
    <a:clrScheme name="Labuan IBFC">
      <a:dk1>
        <a:srgbClr val="000000"/>
      </a:dk1>
      <a:lt1>
        <a:srgbClr val="FFFFFF"/>
      </a:lt1>
      <a:dk2>
        <a:srgbClr val="44546A"/>
      </a:dk2>
      <a:lt2>
        <a:srgbClr val="E7E6E6"/>
      </a:lt2>
      <a:accent1>
        <a:srgbClr val="2F3765"/>
      </a:accent1>
      <a:accent2>
        <a:srgbClr val="830316"/>
      </a:accent2>
      <a:accent3>
        <a:srgbClr val="A5A5A5"/>
      </a:accent3>
      <a:accent4>
        <a:srgbClr val="1C5962"/>
      </a:accent4>
      <a:accent5>
        <a:srgbClr val="482E5C"/>
      </a:accent5>
      <a:accent6>
        <a:srgbClr val="BC9A6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abuan IBFC">
      <a:dk1>
        <a:srgbClr val="000000"/>
      </a:dk1>
      <a:lt1>
        <a:srgbClr val="FFFFFF"/>
      </a:lt1>
      <a:dk2>
        <a:srgbClr val="44546A"/>
      </a:dk2>
      <a:lt2>
        <a:srgbClr val="E7E6E6"/>
      </a:lt2>
      <a:accent1>
        <a:srgbClr val="2F3765"/>
      </a:accent1>
      <a:accent2>
        <a:srgbClr val="830316"/>
      </a:accent2>
      <a:accent3>
        <a:srgbClr val="A5A5A5"/>
      </a:accent3>
      <a:accent4>
        <a:srgbClr val="1C5962"/>
      </a:accent4>
      <a:accent5>
        <a:srgbClr val="482E5C"/>
      </a:accent5>
      <a:accent6>
        <a:srgbClr val="BC9A6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TotalTime>
  <Words>1842</Words>
  <Application>Microsoft Office PowerPoint</Application>
  <PresentationFormat>Widescreen</PresentationFormat>
  <Paragraphs>233</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Helvetica</vt:lpstr>
      <vt:lpstr>Helvetica Neue</vt:lpstr>
      <vt:lpstr>Helvetica Neue Medium</vt:lpstr>
      <vt:lpstr>Office Theme</vt:lpstr>
      <vt:lpstr>1_Office Theme</vt:lpstr>
      <vt:lpstr>ASIA’S WHOLESALE MIDSHORE INTERMEDIATION CENTRE</vt:lpstr>
      <vt:lpstr>Where is Labuan?</vt:lpstr>
      <vt:lpstr>PowerPoint Presentation</vt:lpstr>
      <vt:lpstr>THE REGULATOR</vt:lpstr>
      <vt:lpstr>Why the Mid-shore Balance?</vt:lpstr>
      <vt:lpstr>A Comprehensive Suite of Legislation </vt:lpstr>
      <vt:lpstr>Creating A Complete Ecosystem of Solutions</vt:lpstr>
      <vt:lpstr>Fiscal Structure and Corporate Entity Benefits</vt:lpstr>
      <vt:lpstr>Home to International Brands</vt:lpstr>
      <vt:lpstr>2020 Highlights</vt:lpstr>
      <vt:lpstr>2020 Highlights</vt:lpstr>
      <vt:lpstr>2020 Highlights</vt:lpstr>
      <vt:lpstr>PowerPoint Presentation</vt:lpstr>
      <vt:lpstr>Why Labuan IBFC? </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Diyana Termizi</dc:creator>
  <cp:lastModifiedBy>Nadia Shariff</cp:lastModifiedBy>
  <cp:revision>163</cp:revision>
  <dcterms:created xsi:type="dcterms:W3CDTF">2021-04-13T08:25:56Z</dcterms:created>
  <dcterms:modified xsi:type="dcterms:W3CDTF">2021-07-13T05:10:39Z</dcterms:modified>
</cp:coreProperties>
</file>